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256" r:id="rId2"/>
    <p:sldId id="257" r:id="rId3"/>
    <p:sldId id="258" r:id="rId4"/>
    <p:sldId id="266" r:id="rId5"/>
    <p:sldId id="267" r:id="rId6"/>
    <p:sldId id="268" r:id="rId7"/>
    <p:sldId id="269" r:id="rId8"/>
    <p:sldId id="271" r:id="rId9"/>
    <p:sldId id="263" r:id="rId10"/>
    <p:sldId id="273" r:id="rId11"/>
    <p:sldId id="261" r:id="rId12"/>
    <p:sldId id="272" r:id="rId13"/>
    <p:sldId id="274"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599"/>
    <p:restoredTop sz="79456"/>
  </p:normalViewPr>
  <p:slideViewPr>
    <p:cSldViewPr snapToGrid="0" snapToObjects="1">
      <p:cViewPr varScale="1">
        <p:scale>
          <a:sx n="120" d="100"/>
          <a:sy n="120" d="100"/>
        </p:scale>
        <p:origin x="1816"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EA57CE-70D1-9942-A565-423C8E949646}" type="datetimeFigureOut">
              <a:rPr lang="en-US" smtClean="0"/>
              <a:t>6/24/19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F02CBA-CBAB-0344-AD71-5AF57F165650}" type="slidenum">
              <a:rPr lang="en-US" smtClean="0"/>
              <a:t>‹#›</a:t>
            </a:fld>
            <a:endParaRPr lang="en-US"/>
          </a:p>
        </p:txBody>
      </p:sp>
    </p:spTree>
    <p:extLst>
      <p:ext uri="{BB962C8B-B14F-4D97-AF65-F5344CB8AC3E}">
        <p14:creationId xmlns:p14="http://schemas.microsoft.com/office/powerpoint/2010/main" val="3565269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Introduce yourself!</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Throughout this presentation we’re going to learn to build games with web technologies like HTML and JavaScript</a:t>
            </a:r>
          </a:p>
        </p:txBody>
      </p:sp>
      <p:sp>
        <p:nvSpPr>
          <p:cNvPr id="4" name="Slide Number Placeholder 3"/>
          <p:cNvSpPr>
            <a:spLocks noGrp="1"/>
          </p:cNvSpPr>
          <p:nvPr>
            <p:ph type="sldNum" sz="quarter" idx="5"/>
          </p:nvPr>
        </p:nvSpPr>
        <p:spPr/>
        <p:txBody>
          <a:bodyPr/>
          <a:lstStyle/>
          <a:p>
            <a:fld id="{BAF02CBA-CBAB-0344-AD71-5AF57F165650}" type="slidenum">
              <a:rPr lang="en-US" smtClean="0"/>
              <a:t>1</a:t>
            </a:fld>
            <a:endParaRPr lang="en-US"/>
          </a:p>
        </p:txBody>
      </p:sp>
    </p:spTree>
    <p:extLst>
      <p:ext uri="{BB962C8B-B14F-4D97-AF65-F5344CB8AC3E}">
        <p14:creationId xmlns:p14="http://schemas.microsoft.com/office/powerpoint/2010/main" val="31654773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Just because your game might be being played in the browser, doesn’t mean you can’t have controller input</a:t>
            </a:r>
          </a:p>
          <a:p>
            <a:pPr marL="628650" lvl="1" indent="-171450">
              <a:buFont typeface="Arial" panose="020B0604020202020204" pitchFamily="34" charset="0"/>
              <a:buChar char="•"/>
            </a:pPr>
            <a:r>
              <a:rPr lang="en-US" dirty="0"/>
              <a:t>The gamepad API enables webpages and games to access an attached controller, like the Xbox controller</a:t>
            </a:r>
          </a:p>
          <a:p>
            <a:pPr marL="628650" lvl="1"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err="1"/>
              <a:t>WebGPU</a:t>
            </a:r>
            <a:r>
              <a:rPr lang="en-US" dirty="0"/>
              <a:t> is a more future looking standard, which will enable browsers to tap into the full power of the GPU in a manner that will allow for general purpose GPU programming from the web</a:t>
            </a:r>
          </a:p>
          <a:p>
            <a:pPr marL="628650" lvl="1" indent="-171450">
              <a:buFont typeface="Arial" panose="020B0604020202020204" pitchFamily="34" charset="0"/>
              <a:buChar char="•"/>
            </a:pPr>
            <a:r>
              <a:rPr lang="en-US" dirty="0"/>
              <a:t>It is broadly seen as the successor to WebGL, but unlike WebGL it isn’t inspired by OpenGL and will enable a broader range of rendering techniques to be used</a:t>
            </a:r>
          </a:p>
        </p:txBody>
      </p:sp>
      <p:sp>
        <p:nvSpPr>
          <p:cNvPr id="4" name="Slide Number Placeholder 3"/>
          <p:cNvSpPr>
            <a:spLocks noGrp="1"/>
          </p:cNvSpPr>
          <p:nvPr>
            <p:ph type="sldNum" sz="quarter" idx="5"/>
          </p:nvPr>
        </p:nvSpPr>
        <p:spPr/>
        <p:txBody>
          <a:bodyPr/>
          <a:lstStyle/>
          <a:p>
            <a:fld id="{BAF02CBA-CBAB-0344-AD71-5AF57F165650}" type="slidenum">
              <a:rPr lang="en-US" smtClean="0"/>
              <a:t>10</a:t>
            </a:fld>
            <a:endParaRPr lang="en-US"/>
          </a:p>
        </p:txBody>
      </p:sp>
    </p:spTree>
    <p:extLst>
      <p:ext uri="{BB962C8B-B14F-4D97-AF65-F5344CB8AC3E}">
        <p14:creationId xmlns:p14="http://schemas.microsoft.com/office/powerpoint/2010/main" val="214083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You don’t have to write everything from scratch</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There are a lot of game engines that can export to the web, including Phaser and Unity’s new Unity Tiny engine (released in beta)</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There are also several JavaScript libraries that you can use if you prefer to code in JavaScript directly</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err="1"/>
              <a:t>PixiJS</a:t>
            </a:r>
            <a:r>
              <a:rPr lang="en-US" dirty="0"/>
              <a:t> is the rendering library used under the hood by Phaser, and provides utilities for 2D rendering</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err="1"/>
              <a:t>Three.js</a:t>
            </a:r>
            <a:r>
              <a:rPr lang="en-US" dirty="0"/>
              <a:t> is a library for working with 3D geometry, including the ability to load model files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We haven’t talked a lot about audio, but </a:t>
            </a:r>
            <a:r>
              <a:rPr lang="en-US" dirty="0" err="1"/>
              <a:t>Howler.js</a:t>
            </a:r>
            <a:r>
              <a:rPr lang="en-US" dirty="0"/>
              <a:t> is a library that enables handling audio for games and other interactive applications</a:t>
            </a:r>
          </a:p>
        </p:txBody>
      </p:sp>
      <p:sp>
        <p:nvSpPr>
          <p:cNvPr id="4" name="Slide Number Placeholder 3"/>
          <p:cNvSpPr>
            <a:spLocks noGrp="1"/>
          </p:cNvSpPr>
          <p:nvPr>
            <p:ph type="sldNum" sz="quarter" idx="5"/>
          </p:nvPr>
        </p:nvSpPr>
        <p:spPr/>
        <p:txBody>
          <a:bodyPr/>
          <a:lstStyle/>
          <a:p>
            <a:fld id="{BAF02CBA-CBAB-0344-AD71-5AF57F165650}" type="slidenum">
              <a:rPr lang="en-US" smtClean="0"/>
              <a:t>11</a:t>
            </a:fld>
            <a:endParaRPr lang="en-US"/>
          </a:p>
        </p:txBody>
      </p:sp>
    </p:spTree>
    <p:extLst>
      <p:ext uri="{BB962C8B-B14F-4D97-AF65-F5344CB8AC3E}">
        <p14:creationId xmlns:p14="http://schemas.microsoft.com/office/powerpoint/2010/main" val="2190912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Thanks for coming</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We hope you learnt something, now go forth and make some games</a:t>
            </a:r>
          </a:p>
        </p:txBody>
      </p:sp>
      <p:sp>
        <p:nvSpPr>
          <p:cNvPr id="4" name="Slide Number Placeholder 3"/>
          <p:cNvSpPr>
            <a:spLocks noGrp="1"/>
          </p:cNvSpPr>
          <p:nvPr>
            <p:ph type="sldNum" sz="quarter" idx="5"/>
          </p:nvPr>
        </p:nvSpPr>
        <p:spPr/>
        <p:txBody>
          <a:bodyPr/>
          <a:lstStyle/>
          <a:p>
            <a:fld id="{BAF02CBA-CBAB-0344-AD71-5AF57F165650}" type="slidenum">
              <a:rPr lang="en-US" smtClean="0"/>
              <a:t>12</a:t>
            </a:fld>
            <a:endParaRPr lang="en-US"/>
          </a:p>
        </p:txBody>
      </p:sp>
    </p:spTree>
    <p:extLst>
      <p:ext uri="{BB962C8B-B14F-4D97-AF65-F5344CB8AC3E}">
        <p14:creationId xmlns:p14="http://schemas.microsoft.com/office/powerpoint/2010/main" val="41292081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In addition to the lab attached to this presentation, here are some resources you may find useful</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Mozilla hosts a WebGL tutorial on the Mozilla Developer Network that will get you rendering 3D objects from scratch</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If you’d like to learn more about the math, Essential Math for Games Programmers is a collection of free, online tutorials that go into the math behind 3D rendering — it’s also a book you can purchase from the website</a:t>
            </a:r>
          </a:p>
        </p:txBody>
      </p:sp>
      <p:sp>
        <p:nvSpPr>
          <p:cNvPr id="4" name="Slide Number Placeholder 3"/>
          <p:cNvSpPr>
            <a:spLocks noGrp="1"/>
          </p:cNvSpPr>
          <p:nvPr>
            <p:ph type="sldNum" sz="quarter" idx="5"/>
          </p:nvPr>
        </p:nvSpPr>
        <p:spPr/>
        <p:txBody>
          <a:bodyPr/>
          <a:lstStyle/>
          <a:p>
            <a:fld id="{BAF02CBA-CBAB-0344-AD71-5AF57F165650}" type="slidenum">
              <a:rPr lang="en-US" smtClean="0"/>
              <a:t>13</a:t>
            </a:fld>
            <a:endParaRPr lang="en-US"/>
          </a:p>
        </p:txBody>
      </p:sp>
    </p:spTree>
    <p:extLst>
      <p:ext uri="{BB962C8B-B14F-4D97-AF65-F5344CB8AC3E}">
        <p14:creationId xmlns:p14="http://schemas.microsoft.com/office/powerpoint/2010/main" val="41155961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Why build games with web technologies?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Firstly, web technologies run wherever you have a web browser, so you can share the same codebase between Android, iOS and web</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Many emerging games platforms, like Facebook Instant Games, Snapchat and WeChat are using HTML5 to distribute games within their apps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You can also target native apps using export tools like Apache Cordova</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Of course there, are some tradeoffs: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Because of the browser overhead and lack of direct access to native APIs, HTML5 games do not perform as well and cannot attain the same level of graphics as some native titles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Despite this, it’s still a great option for developing games and performance will improve with time</a:t>
            </a:r>
          </a:p>
        </p:txBody>
      </p:sp>
      <p:sp>
        <p:nvSpPr>
          <p:cNvPr id="4" name="Slide Number Placeholder 3"/>
          <p:cNvSpPr>
            <a:spLocks noGrp="1"/>
          </p:cNvSpPr>
          <p:nvPr>
            <p:ph type="sldNum" sz="quarter" idx="5"/>
          </p:nvPr>
        </p:nvSpPr>
        <p:spPr/>
        <p:txBody>
          <a:bodyPr/>
          <a:lstStyle/>
          <a:p>
            <a:fld id="{BAF02CBA-CBAB-0344-AD71-5AF57F165650}" type="slidenum">
              <a:rPr lang="en-US" smtClean="0"/>
              <a:t>2</a:t>
            </a:fld>
            <a:endParaRPr lang="en-US"/>
          </a:p>
        </p:txBody>
      </p:sp>
    </p:spTree>
    <p:extLst>
      <p:ext uri="{BB962C8B-B14F-4D97-AF65-F5344CB8AC3E}">
        <p14:creationId xmlns:p14="http://schemas.microsoft.com/office/powerpoint/2010/main" val="5477052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core of an HTML5-based game is the canvas element</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 canvas element allows much more performant drawing than traditional HTML</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Traditional HTML elements are slow to animate and as moving them requires the browser to recalculate the layout of the entire page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Drawing on the canvas element doesn’t have these constraints as the element is designed for drawing pixels to the screen, without any layout considerations</a:t>
            </a:r>
          </a:p>
        </p:txBody>
      </p:sp>
      <p:sp>
        <p:nvSpPr>
          <p:cNvPr id="4" name="Slide Number Placeholder 3"/>
          <p:cNvSpPr>
            <a:spLocks noGrp="1"/>
          </p:cNvSpPr>
          <p:nvPr>
            <p:ph type="sldNum" sz="quarter" idx="5"/>
          </p:nvPr>
        </p:nvSpPr>
        <p:spPr/>
        <p:txBody>
          <a:bodyPr/>
          <a:lstStyle/>
          <a:p>
            <a:fld id="{BAF02CBA-CBAB-0344-AD71-5AF57F165650}" type="slidenum">
              <a:rPr lang="en-US" smtClean="0"/>
              <a:t>3</a:t>
            </a:fld>
            <a:endParaRPr lang="en-US"/>
          </a:p>
        </p:txBody>
      </p:sp>
    </p:spTree>
    <p:extLst>
      <p:ext uri="{BB962C8B-B14F-4D97-AF65-F5344CB8AC3E}">
        <p14:creationId xmlns:p14="http://schemas.microsoft.com/office/powerpoint/2010/main" val="11554497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So how do we actually draw to the canvas?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Here we’re loading an image and then rendering it to the canvas at position x = 25, y = 25</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x is the horizontal position, from left to right, in pixels, and y is the vertical position from top to bottom</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 context that we get from the </a:t>
            </a:r>
            <a:r>
              <a:rPr lang="en-US" dirty="0" err="1"/>
              <a:t>getContext</a:t>
            </a:r>
            <a:r>
              <a:rPr lang="en-US" dirty="0"/>
              <a:t> method is what we use to draw to the canvas — here we get a 2d context, but it’s possible to get a WebGL context as well, for rendering in 3D</a:t>
            </a:r>
          </a:p>
        </p:txBody>
      </p:sp>
      <p:sp>
        <p:nvSpPr>
          <p:cNvPr id="4" name="Slide Number Placeholder 3"/>
          <p:cNvSpPr>
            <a:spLocks noGrp="1"/>
          </p:cNvSpPr>
          <p:nvPr>
            <p:ph type="sldNum" sz="quarter" idx="5"/>
          </p:nvPr>
        </p:nvSpPr>
        <p:spPr/>
        <p:txBody>
          <a:bodyPr/>
          <a:lstStyle/>
          <a:p>
            <a:fld id="{BAF02CBA-CBAB-0344-AD71-5AF57F165650}" type="slidenum">
              <a:rPr lang="en-US" smtClean="0"/>
              <a:t>4</a:t>
            </a:fld>
            <a:endParaRPr lang="en-US"/>
          </a:p>
        </p:txBody>
      </p:sp>
    </p:spTree>
    <p:extLst>
      <p:ext uri="{BB962C8B-B14F-4D97-AF65-F5344CB8AC3E}">
        <p14:creationId xmlns:p14="http://schemas.microsoft.com/office/powerpoint/2010/main" val="19461783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To enable animations, we want to be able to draw to the canvas over and over again</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To do this, the </a:t>
            </a:r>
            <a:r>
              <a:rPr lang="en-US" dirty="0" err="1"/>
              <a:t>requestAnimationFrame</a:t>
            </a:r>
            <a:r>
              <a:rPr lang="en-US" dirty="0"/>
              <a:t> method can be used</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This informs the browser that your application wants to animate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 browser will call the callback passed to this method before it’s ready to redraw the screen</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 lab attached to this presentation goes over building 2D games in more detail</a:t>
            </a:r>
          </a:p>
        </p:txBody>
      </p:sp>
      <p:sp>
        <p:nvSpPr>
          <p:cNvPr id="4" name="Slide Number Placeholder 3"/>
          <p:cNvSpPr>
            <a:spLocks noGrp="1"/>
          </p:cNvSpPr>
          <p:nvPr>
            <p:ph type="sldNum" sz="quarter" idx="5"/>
          </p:nvPr>
        </p:nvSpPr>
        <p:spPr/>
        <p:txBody>
          <a:bodyPr/>
          <a:lstStyle/>
          <a:p>
            <a:fld id="{BAF02CBA-CBAB-0344-AD71-5AF57F165650}" type="slidenum">
              <a:rPr lang="en-US" smtClean="0"/>
              <a:t>5</a:t>
            </a:fld>
            <a:endParaRPr lang="en-US"/>
          </a:p>
        </p:txBody>
      </p:sp>
    </p:spTree>
    <p:extLst>
      <p:ext uri="{BB962C8B-B14F-4D97-AF65-F5344CB8AC3E}">
        <p14:creationId xmlns:p14="http://schemas.microsoft.com/office/powerpoint/2010/main" val="15163473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Rendering in 2D is mostly dealing with pixels along the x and y axis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3D rendering is achieved with WebGL, and involves some more concepts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Every 3D object is made of triangles and each triangle is defined by three vertices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 same vertices can be used multiple times, so indices are used to tell the renderer which vertices to form triangles from</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In the third diagram here, you can see the bottom left triangle of the square is formed of vertices A, B and C. The top right triangle would be formed of vertices A, C and D.</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Indices are always in an anti-clockwise order for WebGL</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A sequence of triangles (usually forming a 3D object) is called a mesh</a:t>
            </a:r>
          </a:p>
        </p:txBody>
      </p:sp>
      <p:sp>
        <p:nvSpPr>
          <p:cNvPr id="4" name="Slide Number Placeholder 3"/>
          <p:cNvSpPr>
            <a:spLocks noGrp="1"/>
          </p:cNvSpPr>
          <p:nvPr>
            <p:ph type="sldNum" sz="quarter" idx="5"/>
          </p:nvPr>
        </p:nvSpPr>
        <p:spPr/>
        <p:txBody>
          <a:bodyPr/>
          <a:lstStyle/>
          <a:p>
            <a:fld id="{BAF02CBA-CBAB-0344-AD71-5AF57F165650}" type="slidenum">
              <a:rPr lang="en-US" smtClean="0"/>
              <a:t>6</a:t>
            </a:fld>
            <a:endParaRPr lang="en-US"/>
          </a:p>
        </p:txBody>
      </p:sp>
    </p:spTree>
    <p:extLst>
      <p:ext uri="{BB962C8B-B14F-4D97-AF65-F5344CB8AC3E}">
        <p14:creationId xmlns:p14="http://schemas.microsoft.com/office/powerpoint/2010/main" val="41052657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WebGL involves a fair bit of boilerplate code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Before rendering, it’s necessary to set up shaders and reset the rendering buffers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To simplify things, this pseudocode covers the main concepts of drawing a 3D shape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First, you define the vertices — each vertex is defined by an x, y and z position</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Once the vertices are defined, the indices inform the renderer which order to use them to draw triangles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Once the data has been prepared and sent to the graphics chip, the draw method executes the operations necessary to transform all that 3D object into 2D data, which is displayed on the canvas</a:t>
            </a:r>
          </a:p>
        </p:txBody>
      </p:sp>
      <p:sp>
        <p:nvSpPr>
          <p:cNvPr id="4" name="Slide Number Placeholder 3"/>
          <p:cNvSpPr>
            <a:spLocks noGrp="1"/>
          </p:cNvSpPr>
          <p:nvPr>
            <p:ph type="sldNum" sz="quarter" idx="5"/>
          </p:nvPr>
        </p:nvSpPr>
        <p:spPr/>
        <p:txBody>
          <a:bodyPr/>
          <a:lstStyle/>
          <a:p>
            <a:fld id="{BAF02CBA-CBAB-0344-AD71-5AF57F165650}" type="slidenum">
              <a:rPr lang="en-US" smtClean="0"/>
              <a:t>7</a:t>
            </a:fld>
            <a:endParaRPr lang="en-US"/>
          </a:p>
        </p:txBody>
      </p:sp>
    </p:spTree>
    <p:extLst>
      <p:ext uri="{BB962C8B-B14F-4D97-AF65-F5344CB8AC3E}">
        <p14:creationId xmlns:p14="http://schemas.microsoft.com/office/powerpoint/2010/main" val="15758760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There are some other key concepts in 3D rendering</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Shaders define how things look, and are used to provide texturing and lighting information</a:t>
            </a:r>
          </a:p>
          <a:p>
            <a:pPr marL="628650" lvl="1" indent="-171450">
              <a:buFont typeface="Arial" panose="020B0604020202020204" pitchFamily="34" charset="0"/>
              <a:buChar char="•"/>
            </a:pPr>
            <a:r>
              <a:rPr lang="en-US" dirty="0"/>
              <a:t>Shaders are written in a language called GLSL, which can be embedded as a string in your JavaScript code and compiled at runtime</a:t>
            </a:r>
          </a:p>
          <a:p>
            <a:pPr marL="628650" lvl="1"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Transforms can be used to manipulate the positions of vertices, which enables 3D objects to be scaled, rotates and moved</a:t>
            </a:r>
          </a:p>
          <a:p>
            <a:pPr marL="628650" lvl="1" indent="-171450">
              <a:buFont typeface="Arial" panose="020B0604020202020204" pitchFamily="34" charset="0"/>
              <a:buChar char="•"/>
            </a:pPr>
            <a:r>
              <a:rPr lang="en-US" dirty="0"/>
              <a:t>Transforms are specified as 4 by 4 matrices</a:t>
            </a:r>
          </a:p>
          <a:p>
            <a:pPr marL="628650" lvl="1" indent="-171450">
              <a:buFont typeface="Arial" panose="020B0604020202020204" pitchFamily="34" charset="0"/>
              <a:buChar char="•"/>
            </a:pPr>
            <a:r>
              <a:rPr lang="en-US" dirty="0"/>
              <a:t>The 3D geometry behind this is out of scope for this short talk, but there are plenty of resources online — some links are included at the end of this presentation</a:t>
            </a:r>
          </a:p>
          <a:p>
            <a:pPr marL="628650" lvl="1"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A 3D model includes meshes, but can also include texture information and more</a:t>
            </a:r>
          </a:p>
          <a:p>
            <a:pPr marL="628650" lvl="1" indent="-171450">
              <a:buFont typeface="Arial" panose="020B0604020202020204" pitchFamily="34" charset="0"/>
              <a:buChar char="•"/>
            </a:pPr>
            <a:r>
              <a:rPr lang="en-US" dirty="0"/>
              <a:t>An important part of building 3D games is transferring 3D information between 3D tools, like Blender, and the game</a:t>
            </a:r>
          </a:p>
          <a:p>
            <a:pPr marL="628650" lvl="1" indent="-171450">
              <a:buFont typeface="Arial" panose="020B0604020202020204" pitchFamily="34" charset="0"/>
              <a:buChar char="•"/>
            </a:pPr>
            <a:r>
              <a:rPr lang="en-US" dirty="0" err="1"/>
              <a:t>glTF</a:t>
            </a:r>
            <a:r>
              <a:rPr lang="en-US" dirty="0"/>
              <a:t> is a recent format that has been gaining popularity</a:t>
            </a:r>
          </a:p>
          <a:p>
            <a:pPr marL="628650" lvl="1" indent="-171450">
              <a:buFont typeface="Arial" panose="020B0604020202020204" pitchFamily="34" charset="0"/>
              <a:buChar char="•"/>
            </a:pPr>
            <a:r>
              <a:rPr lang="en-US" dirty="0" err="1"/>
              <a:t>glTF</a:t>
            </a:r>
            <a:r>
              <a:rPr lang="en-US" dirty="0"/>
              <a:t> objects can be used not only in your own games, but shared using services like </a:t>
            </a:r>
            <a:r>
              <a:rPr lang="en-US" dirty="0" err="1"/>
              <a:t>Sketchfab</a:t>
            </a:r>
            <a:r>
              <a:rPr lang="en-US" dirty="0"/>
              <a:t> or even on your Facebook profile</a:t>
            </a:r>
          </a:p>
          <a:p>
            <a:pPr marL="628650" lvl="1"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Bones can be part of 3D models</a:t>
            </a:r>
          </a:p>
          <a:p>
            <a:pPr marL="628650" lvl="1" indent="-171450">
              <a:buFont typeface="Arial" panose="020B0604020202020204" pitchFamily="34" charset="0"/>
              <a:buChar char="•"/>
            </a:pPr>
            <a:r>
              <a:rPr lang="en-US" dirty="0"/>
              <a:t>Bones can be manipulated at runtime to enable animation</a:t>
            </a:r>
          </a:p>
          <a:p>
            <a:pPr marL="628650" lvl="1" indent="-171450">
              <a:buFont typeface="Arial" panose="020B0604020202020204" pitchFamily="34" charset="0"/>
              <a:buChar char="•"/>
            </a:pPr>
            <a:r>
              <a:rPr lang="en-US" dirty="0"/>
              <a:t>Bones are usually used for character animations, and can be used to deform meshes</a:t>
            </a:r>
          </a:p>
          <a:p>
            <a:pPr marL="628650" lvl="1" indent="-171450">
              <a:buFont typeface="Arial" panose="020B0604020202020204" pitchFamily="34" charset="0"/>
              <a:buChar char="•"/>
            </a:pPr>
            <a:endParaRPr lang="en-US" dirty="0"/>
          </a:p>
          <a:p>
            <a:pPr marL="171450" lvl="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AF02CBA-CBAB-0344-AD71-5AF57F165650}" type="slidenum">
              <a:rPr lang="en-US" smtClean="0"/>
              <a:t>8</a:t>
            </a:fld>
            <a:endParaRPr lang="en-US"/>
          </a:p>
        </p:txBody>
      </p:sp>
    </p:spTree>
    <p:extLst>
      <p:ext uri="{BB962C8B-B14F-4D97-AF65-F5344CB8AC3E}">
        <p14:creationId xmlns:p14="http://schemas.microsoft.com/office/powerpoint/2010/main" val="19702257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There are some up and coming technologies that are particularly interesting for building web games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Local Storage is one that’s been around for a while and is already available in major browsers</a:t>
            </a:r>
          </a:p>
          <a:p>
            <a:pPr marL="628650" lvl="1" indent="-171450">
              <a:buFont typeface="Arial" panose="020B0604020202020204" pitchFamily="34" charset="0"/>
              <a:buChar char="•"/>
            </a:pPr>
            <a:r>
              <a:rPr lang="en-US" dirty="0"/>
              <a:t>Local Storage provides a simple API for storing data on the user’s device</a:t>
            </a:r>
          </a:p>
          <a:p>
            <a:pPr marL="628650" lvl="1" indent="-171450">
              <a:buFont typeface="Arial" panose="020B0604020202020204" pitchFamily="34" charset="0"/>
              <a:buChar char="•"/>
            </a:pPr>
            <a:r>
              <a:rPr lang="en-US" dirty="0"/>
              <a:t>But be warned, when the user clears their cache, Local Storage will be cleared along with any cookies and cached files</a:t>
            </a:r>
          </a:p>
          <a:p>
            <a:pPr marL="628650" lvl="1"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Web Assembly is an optimized binary format that can be executed by modern web browsers, that can provide close to the level of performance you would expect from native code</a:t>
            </a:r>
          </a:p>
          <a:p>
            <a:pPr marL="628650" lvl="1" indent="-171450">
              <a:buFont typeface="Arial" panose="020B0604020202020204" pitchFamily="34" charset="0"/>
              <a:buChar char="•"/>
            </a:pPr>
            <a:r>
              <a:rPr lang="en-US" dirty="0"/>
              <a:t>It can be compiled from other languages, such as C++ and Rust</a:t>
            </a:r>
          </a:p>
          <a:p>
            <a:pPr marL="628650" lvl="1" indent="-171450">
              <a:buFont typeface="Arial" panose="020B0604020202020204" pitchFamily="34" charset="0"/>
              <a:buChar char="•"/>
            </a:pPr>
            <a:r>
              <a:rPr lang="en-US" dirty="0"/>
              <a:t>Since it’s a binary format, it does not need to be parsed at runtime like JavaScript</a:t>
            </a:r>
          </a:p>
          <a:p>
            <a:pPr marL="628650" lvl="1" indent="-171450">
              <a:buFont typeface="Arial" panose="020B0604020202020204" pitchFamily="34" charset="0"/>
              <a:buChar char="•"/>
            </a:pPr>
            <a:r>
              <a:rPr lang="en-US" dirty="0"/>
              <a:t>There are also technologies like </a:t>
            </a:r>
            <a:r>
              <a:rPr lang="en-US" dirty="0" err="1"/>
              <a:t>asm.js</a:t>
            </a:r>
            <a:r>
              <a:rPr lang="en-US" dirty="0"/>
              <a:t>, an optimized JavaScript format compiled from languages like C++ and Rust is backward compatible with existing browser technology</a:t>
            </a:r>
          </a:p>
        </p:txBody>
      </p:sp>
      <p:sp>
        <p:nvSpPr>
          <p:cNvPr id="4" name="Slide Number Placeholder 3"/>
          <p:cNvSpPr>
            <a:spLocks noGrp="1"/>
          </p:cNvSpPr>
          <p:nvPr>
            <p:ph type="sldNum" sz="quarter" idx="5"/>
          </p:nvPr>
        </p:nvSpPr>
        <p:spPr/>
        <p:txBody>
          <a:bodyPr/>
          <a:lstStyle/>
          <a:p>
            <a:fld id="{BAF02CBA-CBAB-0344-AD71-5AF57F165650}" type="slidenum">
              <a:rPr lang="en-US" smtClean="0"/>
              <a:t>9</a:t>
            </a:fld>
            <a:endParaRPr lang="en-US"/>
          </a:p>
        </p:txBody>
      </p:sp>
    </p:spTree>
    <p:extLst>
      <p:ext uri="{BB962C8B-B14F-4D97-AF65-F5344CB8AC3E}">
        <p14:creationId xmlns:p14="http://schemas.microsoft.com/office/powerpoint/2010/main" val="3249217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4876B-4B61-6D46-AF4D-D922D5469CD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B776EA4-EC45-D24C-AF40-6261F5A5AFA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F48FE59-0AE9-8C46-92D0-20D3064602BB}"/>
              </a:ext>
            </a:extLst>
          </p:cNvPr>
          <p:cNvSpPr>
            <a:spLocks noGrp="1"/>
          </p:cNvSpPr>
          <p:nvPr>
            <p:ph type="dt" sz="half" idx="10"/>
          </p:nvPr>
        </p:nvSpPr>
        <p:spPr/>
        <p:txBody>
          <a:bodyPr/>
          <a:lstStyle/>
          <a:p>
            <a:fld id="{7728BA28-E932-2A46-A7FE-79CBD5A75959}" type="datetimeFigureOut">
              <a:rPr lang="en-US" smtClean="0"/>
              <a:t>6/24/19</a:t>
            </a:fld>
            <a:endParaRPr lang="en-US"/>
          </a:p>
        </p:txBody>
      </p:sp>
      <p:sp>
        <p:nvSpPr>
          <p:cNvPr id="5" name="Footer Placeholder 4">
            <a:extLst>
              <a:ext uri="{FF2B5EF4-FFF2-40B4-BE49-F238E27FC236}">
                <a16:creationId xmlns:a16="http://schemas.microsoft.com/office/drawing/2014/main" id="{1580FDD4-74B9-324E-810A-9A1764A711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74C994-7491-2A4F-9F08-5F17E2640E68}"/>
              </a:ext>
            </a:extLst>
          </p:cNvPr>
          <p:cNvSpPr>
            <a:spLocks noGrp="1"/>
          </p:cNvSpPr>
          <p:nvPr>
            <p:ph type="sldNum" sz="quarter" idx="12"/>
          </p:nvPr>
        </p:nvSpPr>
        <p:spPr/>
        <p:txBody>
          <a:bodyPr/>
          <a:lstStyle/>
          <a:p>
            <a:fld id="{D822D650-8E34-1E46-AED2-B08CBD50D85B}" type="slidenum">
              <a:rPr lang="en-US" smtClean="0"/>
              <a:t>‹#›</a:t>
            </a:fld>
            <a:endParaRPr lang="en-US"/>
          </a:p>
        </p:txBody>
      </p:sp>
    </p:spTree>
    <p:extLst>
      <p:ext uri="{BB962C8B-B14F-4D97-AF65-F5344CB8AC3E}">
        <p14:creationId xmlns:p14="http://schemas.microsoft.com/office/powerpoint/2010/main" val="20744818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43B0E-F82E-1245-91BD-C06131E85D0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B7A1639-3667-B046-B29D-03F9DC0AE3F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741A6A-6F7A-E64A-8E4A-E33586A4A29B}"/>
              </a:ext>
            </a:extLst>
          </p:cNvPr>
          <p:cNvSpPr>
            <a:spLocks noGrp="1"/>
          </p:cNvSpPr>
          <p:nvPr>
            <p:ph type="dt" sz="half" idx="10"/>
          </p:nvPr>
        </p:nvSpPr>
        <p:spPr/>
        <p:txBody>
          <a:bodyPr/>
          <a:lstStyle/>
          <a:p>
            <a:fld id="{7728BA28-E932-2A46-A7FE-79CBD5A75959}" type="datetimeFigureOut">
              <a:rPr lang="en-US" smtClean="0"/>
              <a:t>6/24/19</a:t>
            </a:fld>
            <a:endParaRPr lang="en-US"/>
          </a:p>
        </p:txBody>
      </p:sp>
      <p:sp>
        <p:nvSpPr>
          <p:cNvPr id="5" name="Footer Placeholder 4">
            <a:extLst>
              <a:ext uri="{FF2B5EF4-FFF2-40B4-BE49-F238E27FC236}">
                <a16:creationId xmlns:a16="http://schemas.microsoft.com/office/drawing/2014/main" id="{A0FB7CD5-A502-0B40-981E-26700B83F5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1D708F-C3A0-5F42-84FA-C3FE30553E10}"/>
              </a:ext>
            </a:extLst>
          </p:cNvPr>
          <p:cNvSpPr>
            <a:spLocks noGrp="1"/>
          </p:cNvSpPr>
          <p:nvPr>
            <p:ph type="sldNum" sz="quarter" idx="12"/>
          </p:nvPr>
        </p:nvSpPr>
        <p:spPr/>
        <p:txBody>
          <a:bodyPr/>
          <a:lstStyle/>
          <a:p>
            <a:fld id="{D822D650-8E34-1E46-AED2-B08CBD50D85B}" type="slidenum">
              <a:rPr lang="en-US" smtClean="0"/>
              <a:t>‹#›</a:t>
            </a:fld>
            <a:endParaRPr lang="en-US"/>
          </a:p>
        </p:txBody>
      </p:sp>
    </p:spTree>
    <p:extLst>
      <p:ext uri="{BB962C8B-B14F-4D97-AF65-F5344CB8AC3E}">
        <p14:creationId xmlns:p14="http://schemas.microsoft.com/office/powerpoint/2010/main" val="24284420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AC20C0-AFCD-EB4A-9AE7-96B60F953FE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8453FE0-6F33-A647-94DF-319344F1660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8A76BB-6D23-E840-8C06-E0C77D120769}"/>
              </a:ext>
            </a:extLst>
          </p:cNvPr>
          <p:cNvSpPr>
            <a:spLocks noGrp="1"/>
          </p:cNvSpPr>
          <p:nvPr>
            <p:ph type="dt" sz="half" idx="10"/>
          </p:nvPr>
        </p:nvSpPr>
        <p:spPr/>
        <p:txBody>
          <a:bodyPr/>
          <a:lstStyle/>
          <a:p>
            <a:fld id="{7728BA28-E932-2A46-A7FE-79CBD5A75959}" type="datetimeFigureOut">
              <a:rPr lang="en-US" smtClean="0"/>
              <a:t>6/24/19</a:t>
            </a:fld>
            <a:endParaRPr lang="en-US"/>
          </a:p>
        </p:txBody>
      </p:sp>
      <p:sp>
        <p:nvSpPr>
          <p:cNvPr id="5" name="Footer Placeholder 4">
            <a:extLst>
              <a:ext uri="{FF2B5EF4-FFF2-40B4-BE49-F238E27FC236}">
                <a16:creationId xmlns:a16="http://schemas.microsoft.com/office/drawing/2014/main" id="{074D6FBA-2D86-264F-9CD0-206078BDD4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0F905A-23F5-5D4D-BA38-9EDCE304F0F3}"/>
              </a:ext>
            </a:extLst>
          </p:cNvPr>
          <p:cNvSpPr>
            <a:spLocks noGrp="1"/>
          </p:cNvSpPr>
          <p:nvPr>
            <p:ph type="sldNum" sz="quarter" idx="12"/>
          </p:nvPr>
        </p:nvSpPr>
        <p:spPr/>
        <p:txBody>
          <a:bodyPr/>
          <a:lstStyle/>
          <a:p>
            <a:fld id="{D822D650-8E34-1E46-AED2-B08CBD50D85B}" type="slidenum">
              <a:rPr lang="en-US" smtClean="0"/>
              <a:t>‹#›</a:t>
            </a:fld>
            <a:endParaRPr lang="en-US"/>
          </a:p>
        </p:txBody>
      </p:sp>
    </p:spTree>
    <p:extLst>
      <p:ext uri="{BB962C8B-B14F-4D97-AF65-F5344CB8AC3E}">
        <p14:creationId xmlns:p14="http://schemas.microsoft.com/office/powerpoint/2010/main" val="1852429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8BE07-EC9D-C64A-A53B-549BBD6092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D4114A-A27C-E74D-BB8C-790B31942F9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998B45-842C-8448-B4E4-131079EE0C91}"/>
              </a:ext>
            </a:extLst>
          </p:cNvPr>
          <p:cNvSpPr>
            <a:spLocks noGrp="1"/>
          </p:cNvSpPr>
          <p:nvPr>
            <p:ph type="dt" sz="half" idx="10"/>
          </p:nvPr>
        </p:nvSpPr>
        <p:spPr/>
        <p:txBody>
          <a:bodyPr/>
          <a:lstStyle/>
          <a:p>
            <a:fld id="{7728BA28-E932-2A46-A7FE-79CBD5A75959}" type="datetimeFigureOut">
              <a:rPr lang="en-US" smtClean="0"/>
              <a:t>6/24/19</a:t>
            </a:fld>
            <a:endParaRPr lang="en-US"/>
          </a:p>
        </p:txBody>
      </p:sp>
      <p:sp>
        <p:nvSpPr>
          <p:cNvPr id="5" name="Footer Placeholder 4">
            <a:extLst>
              <a:ext uri="{FF2B5EF4-FFF2-40B4-BE49-F238E27FC236}">
                <a16:creationId xmlns:a16="http://schemas.microsoft.com/office/drawing/2014/main" id="{7650F063-99FD-2E4E-8815-BE517D3C18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6F0D0E-A340-F64E-AEA5-86AFDC371B5E}"/>
              </a:ext>
            </a:extLst>
          </p:cNvPr>
          <p:cNvSpPr>
            <a:spLocks noGrp="1"/>
          </p:cNvSpPr>
          <p:nvPr>
            <p:ph type="sldNum" sz="quarter" idx="12"/>
          </p:nvPr>
        </p:nvSpPr>
        <p:spPr/>
        <p:txBody>
          <a:bodyPr/>
          <a:lstStyle/>
          <a:p>
            <a:fld id="{D822D650-8E34-1E46-AED2-B08CBD50D85B}" type="slidenum">
              <a:rPr lang="en-US" smtClean="0"/>
              <a:t>‹#›</a:t>
            </a:fld>
            <a:endParaRPr lang="en-US"/>
          </a:p>
        </p:txBody>
      </p:sp>
    </p:spTree>
    <p:extLst>
      <p:ext uri="{BB962C8B-B14F-4D97-AF65-F5344CB8AC3E}">
        <p14:creationId xmlns:p14="http://schemas.microsoft.com/office/powerpoint/2010/main" val="11361303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89FC8-A126-D24D-B29A-01B8F9F7AFA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E77B254-43BB-7746-AC29-71AA923FF5A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AAFE56F-63F0-9146-A1C9-6DB5F14111D4}"/>
              </a:ext>
            </a:extLst>
          </p:cNvPr>
          <p:cNvSpPr>
            <a:spLocks noGrp="1"/>
          </p:cNvSpPr>
          <p:nvPr>
            <p:ph type="dt" sz="half" idx="10"/>
          </p:nvPr>
        </p:nvSpPr>
        <p:spPr/>
        <p:txBody>
          <a:bodyPr/>
          <a:lstStyle/>
          <a:p>
            <a:fld id="{7728BA28-E932-2A46-A7FE-79CBD5A75959}" type="datetimeFigureOut">
              <a:rPr lang="en-US" smtClean="0"/>
              <a:t>6/24/19</a:t>
            </a:fld>
            <a:endParaRPr lang="en-US"/>
          </a:p>
        </p:txBody>
      </p:sp>
      <p:sp>
        <p:nvSpPr>
          <p:cNvPr id="5" name="Footer Placeholder 4">
            <a:extLst>
              <a:ext uri="{FF2B5EF4-FFF2-40B4-BE49-F238E27FC236}">
                <a16:creationId xmlns:a16="http://schemas.microsoft.com/office/drawing/2014/main" id="{9B98B167-564B-8F47-A238-67D598654E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CACCEA-6CE2-9848-ADB7-C0A5176FF1A2}"/>
              </a:ext>
            </a:extLst>
          </p:cNvPr>
          <p:cNvSpPr>
            <a:spLocks noGrp="1"/>
          </p:cNvSpPr>
          <p:nvPr>
            <p:ph type="sldNum" sz="quarter" idx="12"/>
          </p:nvPr>
        </p:nvSpPr>
        <p:spPr/>
        <p:txBody>
          <a:bodyPr/>
          <a:lstStyle/>
          <a:p>
            <a:fld id="{D822D650-8E34-1E46-AED2-B08CBD50D85B}" type="slidenum">
              <a:rPr lang="en-US" smtClean="0"/>
              <a:t>‹#›</a:t>
            </a:fld>
            <a:endParaRPr lang="en-US"/>
          </a:p>
        </p:txBody>
      </p:sp>
    </p:spTree>
    <p:extLst>
      <p:ext uri="{BB962C8B-B14F-4D97-AF65-F5344CB8AC3E}">
        <p14:creationId xmlns:p14="http://schemas.microsoft.com/office/powerpoint/2010/main" val="1538439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6D6C2-601A-944D-88C9-1B00E1B9BA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C8B787-4345-8541-A358-B2293B4EBB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57FA8A8-155A-5141-94C8-92C9AA9666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40706B9-C76F-EF4F-8AE9-90D8EF6700B4}"/>
              </a:ext>
            </a:extLst>
          </p:cNvPr>
          <p:cNvSpPr>
            <a:spLocks noGrp="1"/>
          </p:cNvSpPr>
          <p:nvPr>
            <p:ph type="dt" sz="half" idx="10"/>
          </p:nvPr>
        </p:nvSpPr>
        <p:spPr/>
        <p:txBody>
          <a:bodyPr/>
          <a:lstStyle/>
          <a:p>
            <a:fld id="{7728BA28-E932-2A46-A7FE-79CBD5A75959}" type="datetimeFigureOut">
              <a:rPr lang="en-US" smtClean="0"/>
              <a:t>6/24/19</a:t>
            </a:fld>
            <a:endParaRPr lang="en-US"/>
          </a:p>
        </p:txBody>
      </p:sp>
      <p:sp>
        <p:nvSpPr>
          <p:cNvPr id="6" name="Footer Placeholder 5">
            <a:extLst>
              <a:ext uri="{FF2B5EF4-FFF2-40B4-BE49-F238E27FC236}">
                <a16:creationId xmlns:a16="http://schemas.microsoft.com/office/drawing/2014/main" id="{BEBDE5ED-0BD5-B849-96F7-8C34754493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A7296F-6F75-AE44-BE9F-F0C5E2B23728}"/>
              </a:ext>
            </a:extLst>
          </p:cNvPr>
          <p:cNvSpPr>
            <a:spLocks noGrp="1"/>
          </p:cNvSpPr>
          <p:nvPr>
            <p:ph type="sldNum" sz="quarter" idx="12"/>
          </p:nvPr>
        </p:nvSpPr>
        <p:spPr/>
        <p:txBody>
          <a:bodyPr/>
          <a:lstStyle/>
          <a:p>
            <a:fld id="{D822D650-8E34-1E46-AED2-B08CBD50D85B}" type="slidenum">
              <a:rPr lang="en-US" smtClean="0"/>
              <a:t>‹#›</a:t>
            </a:fld>
            <a:endParaRPr lang="en-US"/>
          </a:p>
        </p:txBody>
      </p:sp>
    </p:spTree>
    <p:extLst>
      <p:ext uri="{BB962C8B-B14F-4D97-AF65-F5344CB8AC3E}">
        <p14:creationId xmlns:p14="http://schemas.microsoft.com/office/powerpoint/2010/main" val="14109363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FF0C1-F91A-8244-9914-D324AA5B2C4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5C0A8A5-1B2A-7044-ABED-A2EA9D3410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5E7C97A-6AFE-BA41-BC45-15D4D81A856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937D3B-609D-CC4B-9CA0-D96FDE7653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45075FB-E2AB-6C47-8042-6BC10DCD7A8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40B3B90-58BD-0947-A634-95E7A72B6B83}"/>
              </a:ext>
            </a:extLst>
          </p:cNvPr>
          <p:cNvSpPr>
            <a:spLocks noGrp="1"/>
          </p:cNvSpPr>
          <p:nvPr>
            <p:ph type="dt" sz="half" idx="10"/>
          </p:nvPr>
        </p:nvSpPr>
        <p:spPr/>
        <p:txBody>
          <a:bodyPr/>
          <a:lstStyle/>
          <a:p>
            <a:fld id="{7728BA28-E932-2A46-A7FE-79CBD5A75959}" type="datetimeFigureOut">
              <a:rPr lang="en-US" smtClean="0"/>
              <a:t>6/24/19</a:t>
            </a:fld>
            <a:endParaRPr lang="en-US"/>
          </a:p>
        </p:txBody>
      </p:sp>
      <p:sp>
        <p:nvSpPr>
          <p:cNvPr id="8" name="Footer Placeholder 7">
            <a:extLst>
              <a:ext uri="{FF2B5EF4-FFF2-40B4-BE49-F238E27FC236}">
                <a16:creationId xmlns:a16="http://schemas.microsoft.com/office/drawing/2014/main" id="{7CF97653-B51D-F14F-8107-3652DC6706E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BF901BB-C6FD-AD40-9ECC-EA0970B39E0B}"/>
              </a:ext>
            </a:extLst>
          </p:cNvPr>
          <p:cNvSpPr>
            <a:spLocks noGrp="1"/>
          </p:cNvSpPr>
          <p:nvPr>
            <p:ph type="sldNum" sz="quarter" idx="12"/>
          </p:nvPr>
        </p:nvSpPr>
        <p:spPr/>
        <p:txBody>
          <a:bodyPr/>
          <a:lstStyle/>
          <a:p>
            <a:fld id="{D822D650-8E34-1E46-AED2-B08CBD50D85B}" type="slidenum">
              <a:rPr lang="en-US" smtClean="0"/>
              <a:t>‹#›</a:t>
            </a:fld>
            <a:endParaRPr lang="en-US"/>
          </a:p>
        </p:txBody>
      </p:sp>
    </p:spTree>
    <p:extLst>
      <p:ext uri="{BB962C8B-B14F-4D97-AF65-F5344CB8AC3E}">
        <p14:creationId xmlns:p14="http://schemas.microsoft.com/office/powerpoint/2010/main" val="11640020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CCC9C-0E07-3148-B27F-AFDD00E887D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E8991D0-3C59-2D4C-912E-1A48B7DF2620}"/>
              </a:ext>
            </a:extLst>
          </p:cNvPr>
          <p:cNvSpPr>
            <a:spLocks noGrp="1"/>
          </p:cNvSpPr>
          <p:nvPr>
            <p:ph type="dt" sz="half" idx="10"/>
          </p:nvPr>
        </p:nvSpPr>
        <p:spPr/>
        <p:txBody>
          <a:bodyPr/>
          <a:lstStyle/>
          <a:p>
            <a:fld id="{7728BA28-E932-2A46-A7FE-79CBD5A75959}" type="datetimeFigureOut">
              <a:rPr lang="en-US" smtClean="0"/>
              <a:t>6/24/19</a:t>
            </a:fld>
            <a:endParaRPr lang="en-US"/>
          </a:p>
        </p:txBody>
      </p:sp>
      <p:sp>
        <p:nvSpPr>
          <p:cNvPr id="4" name="Footer Placeholder 3">
            <a:extLst>
              <a:ext uri="{FF2B5EF4-FFF2-40B4-BE49-F238E27FC236}">
                <a16:creationId xmlns:a16="http://schemas.microsoft.com/office/drawing/2014/main" id="{041C0BB0-8AF1-2E47-A494-B584412AD54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C5BFB15-F86E-E540-8DBB-6D3F61C08388}"/>
              </a:ext>
            </a:extLst>
          </p:cNvPr>
          <p:cNvSpPr>
            <a:spLocks noGrp="1"/>
          </p:cNvSpPr>
          <p:nvPr>
            <p:ph type="sldNum" sz="quarter" idx="12"/>
          </p:nvPr>
        </p:nvSpPr>
        <p:spPr/>
        <p:txBody>
          <a:bodyPr/>
          <a:lstStyle/>
          <a:p>
            <a:fld id="{D822D650-8E34-1E46-AED2-B08CBD50D85B}" type="slidenum">
              <a:rPr lang="en-US" smtClean="0"/>
              <a:t>‹#›</a:t>
            </a:fld>
            <a:endParaRPr lang="en-US"/>
          </a:p>
        </p:txBody>
      </p:sp>
    </p:spTree>
    <p:extLst>
      <p:ext uri="{BB962C8B-B14F-4D97-AF65-F5344CB8AC3E}">
        <p14:creationId xmlns:p14="http://schemas.microsoft.com/office/powerpoint/2010/main" val="38909827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01EFD9-4D8F-3044-91CD-14FE13FA754B}"/>
              </a:ext>
            </a:extLst>
          </p:cNvPr>
          <p:cNvSpPr>
            <a:spLocks noGrp="1"/>
          </p:cNvSpPr>
          <p:nvPr>
            <p:ph type="dt" sz="half" idx="10"/>
          </p:nvPr>
        </p:nvSpPr>
        <p:spPr/>
        <p:txBody>
          <a:bodyPr/>
          <a:lstStyle/>
          <a:p>
            <a:fld id="{7728BA28-E932-2A46-A7FE-79CBD5A75959}" type="datetimeFigureOut">
              <a:rPr lang="en-US" smtClean="0"/>
              <a:t>6/24/19</a:t>
            </a:fld>
            <a:endParaRPr lang="en-US"/>
          </a:p>
        </p:txBody>
      </p:sp>
      <p:sp>
        <p:nvSpPr>
          <p:cNvPr id="3" name="Footer Placeholder 2">
            <a:extLst>
              <a:ext uri="{FF2B5EF4-FFF2-40B4-BE49-F238E27FC236}">
                <a16:creationId xmlns:a16="http://schemas.microsoft.com/office/drawing/2014/main" id="{EF6F62AA-29F8-0046-AE63-BC3BFE18776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14211A2-8D66-9948-BC23-1B326C2560E5}"/>
              </a:ext>
            </a:extLst>
          </p:cNvPr>
          <p:cNvSpPr>
            <a:spLocks noGrp="1"/>
          </p:cNvSpPr>
          <p:nvPr>
            <p:ph type="sldNum" sz="quarter" idx="12"/>
          </p:nvPr>
        </p:nvSpPr>
        <p:spPr/>
        <p:txBody>
          <a:bodyPr/>
          <a:lstStyle/>
          <a:p>
            <a:fld id="{D822D650-8E34-1E46-AED2-B08CBD50D85B}" type="slidenum">
              <a:rPr lang="en-US" smtClean="0"/>
              <a:t>‹#›</a:t>
            </a:fld>
            <a:endParaRPr lang="en-US"/>
          </a:p>
        </p:txBody>
      </p:sp>
    </p:spTree>
    <p:extLst>
      <p:ext uri="{BB962C8B-B14F-4D97-AF65-F5344CB8AC3E}">
        <p14:creationId xmlns:p14="http://schemas.microsoft.com/office/powerpoint/2010/main" val="41736216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F0958-89A5-5440-9C65-148195E4AF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298B7D0-9B34-CB49-AE7F-E1EAF66B00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8B38976-47B7-2B48-8D7B-7A87AC0687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38E771-3AF9-9149-A5CB-E6CCAFBAD996}"/>
              </a:ext>
            </a:extLst>
          </p:cNvPr>
          <p:cNvSpPr>
            <a:spLocks noGrp="1"/>
          </p:cNvSpPr>
          <p:nvPr>
            <p:ph type="dt" sz="half" idx="10"/>
          </p:nvPr>
        </p:nvSpPr>
        <p:spPr/>
        <p:txBody>
          <a:bodyPr/>
          <a:lstStyle/>
          <a:p>
            <a:fld id="{7728BA28-E932-2A46-A7FE-79CBD5A75959}" type="datetimeFigureOut">
              <a:rPr lang="en-US" smtClean="0"/>
              <a:t>6/24/19</a:t>
            </a:fld>
            <a:endParaRPr lang="en-US"/>
          </a:p>
        </p:txBody>
      </p:sp>
      <p:sp>
        <p:nvSpPr>
          <p:cNvPr id="6" name="Footer Placeholder 5">
            <a:extLst>
              <a:ext uri="{FF2B5EF4-FFF2-40B4-BE49-F238E27FC236}">
                <a16:creationId xmlns:a16="http://schemas.microsoft.com/office/drawing/2014/main" id="{D43B9CEE-FED5-254C-9CC0-A5E97326F2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86E75A-FFC2-0746-A7D9-3E875D8B21C1}"/>
              </a:ext>
            </a:extLst>
          </p:cNvPr>
          <p:cNvSpPr>
            <a:spLocks noGrp="1"/>
          </p:cNvSpPr>
          <p:nvPr>
            <p:ph type="sldNum" sz="quarter" idx="12"/>
          </p:nvPr>
        </p:nvSpPr>
        <p:spPr/>
        <p:txBody>
          <a:bodyPr/>
          <a:lstStyle/>
          <a:p>
            <a:fld id="{D822D650-8E34-1E46-AED2-B08CBD50D85B}" type="slidenum">
              <a:rPr lang="en-US" smtClean="0"/>
              <a:t>‹#›</a:t>
            </a:fld>
            <a:endParaRPr lang="en-US"/>
          </a:p>
        </p:txBody>
      </p:sp>
    </p:spTree>
    <p:extLst>
      <p:ext uri="{BB962C8B-B14F-4D97-AF65-F5344CB8AC3E}">
        <p14:creationId xmlns:p14="http://schemas.microsoft.com/office/powerpoint/2010/main" val="32561022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637BB-7B68-6843-80E8-5A54F6969B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D6906C-9CD1-2344-9FB6-B6CEB901E2D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3E5E43E-BF76-E64A-A319-652672F56A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AD3B5F-4157-B941-A6AB-E09B6B37E0F3}"/>
              </a:ext>
            </a:extLst>
          </p:cNvPr>
          <p:cNvSpPr>
            <a:spLocks noGrp="1"/>
          </p:cNvSpPr>
          <p:nvPr>
            <p:ph type="dt" sz="half" idx="10"/>
          </p:nvPr>
        </p:nvSpPr>
        <p:spPr/>
        <p:txBody>
          <a:bodyPr/>
          <a:lstStyle/>
          <a:p>
            <a:fld id="{7728BA28-E932-2A46-A7FE-79CBD5A75959}" type="datetimeFigureOut">
              <a:rPr lang="en-US" smtClean="0"/>
              <a:t>6/24/19</a:t>
            </a:fld>
            <a:endParaRPr lang="en-US"/>
          </a:p>
        </p:txBody>
      </p:sp>
      <p:sp>
        <p:nvSpPr>
          <p:cNvPr id="6" name="Footer Placeholder 5">
            <a:extLst>
              <a:ext uri="{FF2B5EF4-FFF2-40B4-BE49-F238E27FC236}">
                <a16:creationId xmlns:a16="http://schemas.microsoft.com/office/drawing/2014/main" id="{FAEBC695-EB99-B749-B448-6E90AD356D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24122D-94C2-BF49-9E24-91222A9940B8}"/>
              </a:ext>
            </a:extLst>
          </p:cNvPr>
          <p:cNvSpPr>
            <a:spLocks noGrp="1"/>
          </p:cNvSpPr>
          <p:nvPr>
            <p:ph type="sldNum" sz="quarter" idx="12"/>
          </p:nvPr>
        </p:nvSpPr>
        <p:spPr/>
        <p:txBody>
          <a:bodyPr/>
          <a:lstStyle/>
          <a:p>
            <a:fld id="{D822D650-8E34-1E46-AED2-B08CBD50D85B}" type="slidenum">
              <a:rPr lang="en-US" smtClean="0"/>
              <a:t>‹#›</a:t>
            </a:fld>
            <a:endParaRPr lang="en-US"/>
          </a:p>
        </p:txBody>
      </p:sp>
    </p:spTree>
    <p:extLst>
      <p:ext uri="{BB962C8B-B14F-4D97-AF65-F5344CB8AC3E}">
        <p14:creationId xmlns:p14="http://schemas.microsoft.com/office/powerpoint/2010/main" val="1316270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0C2B93-5DED-6E4C-8144-6EA6DDB78E4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AF975C1-D3BA-6846-97E1-2FF29C57A98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202583-46C6-BC44-95EC-30242B38301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28BA28-E932-2A46-A7FE-79CBD5A75959}" type="datetimeFigureOut">
              <a:rPr lang="en-US" smtClean="0"/>
              <a:t>6/24/19</a:t>
            </a:fld>
            <a:endParaRPr lang="en-US"/>
          </a:p>
        </p:txBody>
      </p:sp>
      <p:sp>
        <p:nvSpPr>
          <p:cNvPr id="5" name="Footer Placeholder 4">
            <a:extLst>
              <a:ext uri="{FF2B5EF4-FFF2-40B4-BE49-F238E27FC236}">
                <a16:creationId xmlns:a16="http://schemas.microsoft.com/office/drawing/2014/main" id="{32AB09BD-6D85-6941-B3F9-A6B530EA61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4DD8FC9-0404-6649-A8A9-F6CA321A567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22D650-8E34-1E46-AED2-B08CBD50D85B}" type="slidenum">
              <a:rPr lang="en-US" smtClean="0"/>
              <a:t>‹#›</a:t>
            </a:fld>
            <a:endParaRPr lang="en-US"/>
          </a:p>
        </p:txBody>
      </p:sp>
    </p:spTree>
    <p:extLst>
      <p:ext uri="{BB962C8B-B14F-4D97-AF65-F5344CB8AC3E}">
        <p14:creationId xmlns:p14="http://schemas.microsoft.com/office/powerpoint/2010/main" val="31212536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3" Type="http://schemas.openxmlformats.org/officeDocument/2006/relationships/hyperlink" Target="https://www.w3.org/community/gpu/" TargetMode="External"/><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8" Type="http://schemas.openxmlformats.org/officeDocument/2006/relationships/image" Target="../media/image9.tiff"/><Relationship Id="rId3" Type="http://schemas.openxmlformats.org/officeDocument/2006/relationships/image" Target="../media/image4.tiff"/><Relationship Id="rId7" Type="http://schemas.openxmlformats.org/officeDocument/2006/relationships/image" Target="../media/image8.tiff"/><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7.tiff"/><Relationship Id="rId5" Type="http://schemas.openxmlformats.org/officeDocument/2006/relationships/image" Target="../media/image6.tiff"/><Relationship Id="rId10" Type="http://schemas.openxmlformats.org/officeDocument/2006/relationships/image" Target="../media/image11.png"/><Relationship Id="rId4" Type="http://schemas.openxmlformats.org/officeDocument/2006/relationships/image" Target="../media/image5.tiff"/><Relationship Id="rId9" Type="http://schemas.openxmlformats.org/officeDocument/2006/relationships/image" Target="../media/image10.tiff"/></Relationships>
</file>

<file path=ppt/slides/_rels/slide1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hyperlink" Target="https://developer.mozilla.org/en-US/docs/Web/API/WebGL_API/Tutorial" TargetMode="External"/><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hyperlink" Target="http://www.essentialmath.com/book.htm"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hyperlink" Target="https://webassembly.org/" TargetMode="External"/><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0B3BD3-3842-024D-92FE-C3AC80471286}"/>
              </a:ext>
            </a:extLst>
          </p:cNvPr>
          <p:cNvPicPr>
            <a:picLocks noChangeAspect="1"/>
          </p:cNvPicPr>
          <p:nvPr/>
        </p:nvPicPr>
        <p:blipFill>
          <a:blip r:embed="rId3"/>
          <a:stretch>
            <a:fillRect/>
          </a:stretch>
        </p:blipFill>
        <p:spPr>
          <a:xfrm>
            <a:off x="660186" y="1934598"/>
            <a:ext cx="1224870" cy="1224870"/>
          </a:xfrm>
          <a:prstGeom prst="rect">
            <a:avLst/>
          </a:prstGeom>
        </p:spPr>
      </p:pic>
      <p:pic>
        <p:nvPicPr>
          <p:cNvPr id="5" name="Picture 4">
            <a:extLst>
              <a:ext uri="{FF2B5EF4-FFF2-40B4-BE49-F238E27FC236}">
                <a16:creationId xmlns:a16="http://schemas.microsoft.com/office/drawing/2014/main" id="{87FF2C32-E1F6-5848-AD57-2113B5F2CAE0}"/>
              </a:ext>
            </a:extLst>
          </p:cNvPr>
          <p:cNvPicPr>
            <a:picLocks noChangeAspect="1"/>
          </p:cNvPicPr>
          <p:nvPr/>
        </p:nvPicPr>
        <p:blipFill>
          <a:blip r:embed="rId4"/>
          <a:stretch>
            <a:fillRect/>
          </a:stretch>
        </p:blipFill>
        <p:spPr>
          <a:xfrm>
            <a:off x="838830" y="4894220"/>
            <a:ext cx="4310023" cy="618026"/>
          </a:xfrm>
          <a:prstGeom prst="rect">
            <a:avLst/>
          </a:prstGeom>
        </p:spPr>
      </p:pic>
      <p:sp>
        <p:nvSpPr>
          <p:cNvPr id="6" name="TextBox 5">
            <a:extLst>
              <a:ext uri="{FF2B5EF4-FFF2-40B4-BE49-F238E27FC236}">
                <a16:creationId xmlns:a16="http://schemas.microsoft.com/office/drawing/2014/main" id="{1C3DEE56-5877-B042-B54C-681037453B66}"/>
              </a:ext>
            </a:extLst>
          </p:cNvPr>
          <p:cNvSpPr txBox="1"/>
          <p:nvPr/>
        </p:nvSpPr>
        <p:spPr>
          <a:xfrm>
            <a:off x="1885056" y="1723001"/>
            <a:ext cx="3145404" cy="1938992"/>
          </a:xfrm>
          <a:prstGeom prst="rect">
            <a:avLst/>
          </a:prstGeom>
          <a:noFill/>
        </p:spPr>
        <p:txBody>
          <a:bodyPr wrap="square" rtlCol="0">
            <a:spAutoFit/>
          </a:bodyPr>
          <a:lstStyle/>
          <a:p>
            <a:r>
              <a:rPr lang="en-US" sz="4000" b="1" dirty="0">
                <a:latin typeface="FreightSans Pro Semibold" panose="02000606030000020004" pitchFamily="2" charset="0"/>
              </a:rPr>
              <a:t>Building Games with HTML5</a:t>
            </a:r>
          </a:p>
        </p:txBody>
      </p:sp>
    </p:spTree>
    <p:extLst>
      <p:ext uri="{BB962C8B-B14F-4D97-AF65-F5344CB8AC3E}">
        <p14:creationId xmlns:p14="http://schemas.microsoft.com/office/powerpoint/2010/main" val="19682712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3E436F5-E296-CF43-A41A-0CB657119879}"/>
              </a:ext>
            </a:extLst>
          </p:cNvPr>
          <p:cNvSpPr>
            <a:spLocks noGrp="1"/>
          </p:cNvSpPr>
          <p:nvPr>
            <p:ph type="title"/>
          </p:nvPr>
        </p:nvSpPr>
        <p:spPr>
          <a:xfrm>
            <a:off x="839788" y="365126"/>
            <a:ext cx="10515600" cy="972468"/>
          </a:xfrm>
        </p:spPr>
        <p:txBody>
          <a:bodyPr>
            <a:normAutofit/>
          </a:bodyPr>
          <a:lstStyle/>
          <a:p>
            <a:r>
              <a:rPr lang="en-US" sz="3200" dirty="0">
                <a:latin typeface="FreightSans Pro Book" panose="02000606030000020004" pitchFamily="2" charset="0"/>
              </a:rPr>
              <a:t>Advanced Technologies (Part 2)</a:t>
            </a:r>
          </a:p>
        </p:txBody>
      </p:sp>
      <p:sp>
        <p:nvSpPr>
          <p:cNvPr id="9" name="Text Placeholder 8">
            <a:extLst>
              <a:ext uri="{FF2B5EF4-FFF2-40B4-BE49-F238E27FC236}">
                <a16:creationId xmlns:a16="http://schemas.microsoft.com/office/drawing/2014/main" id="{2DDF8EBD-E3FF-7A41-BEB6-85135D1152F4}"/>
              </a:ext>
            </a:extLst>
          </p:cNvPr>
          <p:cNvSpPr>
            <a:spLocks noGrp="1"/>
          </p:cNvSpPr>
          <p:nvPr>
            <p:ph type="body" idx="1"/>
          </p:nvPr>
        </p:nvSpPr>
        <p:spPr>
          <a:xfrm>
            <a:off x="839788" y="1337594"/>
            <a:ext cx="5157787" cy="823912"/>
          </a:xfrm>
        </p:spPr>
        <p:txBody>
          <a:bodyPr anchor="ctr"/>
          <a:lstStyle/>
          <a:p>
            <a:r>
              <a:rPr lang="en-US" dirty="0">
                <a:latin typeface="FreightSans Pro Semibold" panose="02000606030000020004" pitchFamily="2" charset="0"/>
              </a:rPr>
              <a:t>Gamepad API</a:t>
            </a:r>
          </a:p>
        </p:txBody>
      </p:sp>
      <p:sp>
        <p:nvSpPr>
          <p:cNvPr id="8" name="Content Placeholder 7">
            <a:extLst>
              <a:ext uri="{FF2B5EF4-FFF2-40B4-BE49-F238E27FC236}">
                <a16:creationId xmlns:a16="http://schemas.microsoft.com/office/drawing/2014/main" id="{7C302C45-7815-7246-8AA6-0CF8409B6901}"/>
              </a:ext>
            </a:extLst>
          </p:cNvPr>
          <p:cNvSpPr>
            <a:spLocks noGrp="1"/>
          </p:cNvSpPr>
          <p:nvPr>
            <p:ph sz="half" idx="2"/>
          </p:nvPr>
        </p:nvSpPr>
        <p:spPr>
          <a:xfrm>
            <a:off x="839788" y="2161506"/>
            <a:ext cx="5157787" cy="4028157"/>
          </a:xfrm>
        </p:spPr>
        <p:txBody>
          <a:bodyPr>
            <a:normAutofit/>
          </a:bodyPr>
          <a:lstStyle/>
          <a:p>
            <a:r>
              <a:rPr lang="en-US" sz="2400" dirty="0">
                <a:latin typeface="FreightSans Pro Book" panose="02000606030000020004" pitchFamily="2" charset="0"/>
              </a:rPr>
              <a:t>Allow controller input in web games (e.g. Xbox controller)</a:t>
            </a:r>
          </a:p>
          <a:p>
            <a:endParaRPr lang="en-US" sz="2400" dirty="0">
              <a:latin typeface="FreightSans Pro Book" panose="02000606030000020004" pitchFamily="2" charset="0"/>
            </a:endParaRPr>
          </a:p>
        </p:txBody>
      </p:sp>
      <p:sp>
        <p:nvSpPr>
          <p:cNvPr id="10" name="Text Placeholder 9">
            <a:extLst>
              <a:ext uri="{FF2B5EF4-FFF2-40B4-BE49-F238E27FC236}">
                <a16:creationId xmlns:a16="http://schemas.microsoft.com/office/drawing/2014/main" id="{660EFA55-5EE6-9149-AFC3-789B671571EF}"/>
              </a:ext>
            </a:extLst>
          </p:cNvPr>
          <p:cNvSpPr>
            <a:spLocks noGrp="1"/>
          </p:cNvSpPr>
          <p:nvPr>
            <p:ph type="body" sz="quarter" idx="3"/>
          </p:nvPr>
        </p:nvSpPr>
        <p:spPr>
          <a:xfrm>
            <a:off x="6172200" y="1337594"/>
            <a:ext cx="5183188" cy="823912"/>
          </a:xfrm>
        </p:spPr>
        <p:txBody>
          <a:bodyPr vert="horz" lIns="91440" tIns="45720" rIns="91440" bIns="45720" rtlCol="0" anchor="ctr">
            <a:normAutofit/>
          </a:bodyPr>
          <a:lstStyle/>
          <a:p>
            <a:r>
              <a:rPr lang="en-US" dirty="0" err="1">
                <a:latin typeface="FreightSans Pro Semibold" panose="02000606030000020004" pitchFamily="2" charset="0"/>
              </a:rPr>
              <a:t>WebGPU</a:t>
            </a:r>
            <a:endParaRPr lang="en-US" dirty="0">
              <a:latin typeface="FreightSans Pro Semibold" panose="02000606030000020004" pitchFamily="2" charset="0"/>
            </a:endParaRPr>
          </a:p>
        </p:txBody>
      </p:sp>
      <p:sp>
        <p:nvSpPr>
          <p:cNvPr id="11" name="Content Placeholder 10">
            <a:extLst>
              <a:ext uri="{FF2B5EF4-FFF2-40B4-BE49-F238E27FC236}">
                <a16:creationId xmlns:a16="http://schemas.microsoft.com/office/drawing/2014/main" id="{8A14D113-60D3-814F-B82B-EB4FFAC05A17}"/>
              </a:ext>
            </a:extLst>
          </p:cNvPr>
          <p:cNvSpPr>
            <a:spLocks noGrp="1"/>
          </p:cNvSpPr>
          <p:nvPr>
            <p:ph sz="quarter" idx="4"/>
          </p:nvPr>
        </p:nvSpPr>
        <p:spPr>
          <a:xfrm>
            <a:off x="6172200" y="2161506"/>
            <a:ext cx="5183188" cy="4028157"/>
          </a:xfrm>
        </p:spPr>
        <p:txBody>
          <a:bodyPr vert="horz" lIns="91440" tIns="45720" rIns="91440" bIns="45720" rtlCol="0">
            <a:normAutofit/>
          </a:bodyPr>
          <a:lstStyle/>
          <a:p>
            <a:r>
              <a:rPr lang="en-US" sz="2400" dirty="0">
                <a:latin typeface="FreightSans Pro Book" panose="02000606030000020004" pitchFamily="2" charset="0"/>
              </a:rPr>
              <a:t>Not implemented, still a future standard</a:t>
            </a:r>
          </a:p>
          <a:p>
            <a:r>
              <a:rPr lang="en-US" sz="2400" dirty="0">
                <a:latin typeface="FreightSans Pro Book" panose="02000606030000020004" pitchFamily="2" charset="0"/>
              </a:rPr>
              <a:t>Will enable modern 3D graphics and computation capabilities in web browsers</a:t>
            </a:r>
          </a:p>
          <a:p>
            <a:r>
              <a:rPr lang="en-US" sz="2400" dirty="0">
                <a:latin typeface="FreightSans Pro Book" panose="02000606030000020004" pitchFamily="2" charset="0"/>
              </a:rPr>
              <a:t>Natural successor to WebGL</a:t>
            </a:r>
          </a:p>
          <a:p>
            <a:endParaRPr lang="en-US" sz="2400" dirty="0">
              <a:latin typeface="FreightSans Pro Book" panose="02000606030000020004" pitchFamily="2" charset="0"/>
            </a:endParaRPr>
          </a:p>
          <a:p>
            <a:pPr marL="0" indent="0">
              <a:buNone/>
            </a:pPr>
            <a:r>
              <a:rPr lang="en-US" sz="2400" dirty="0">
                <a:latin typeface="FreightSans Pro Book" panose="02000606030000020004" pitchFamily="2" charset="0"/>
              </a:rPr>
              <a:t>Learn more: </a:t>
            </a:r>
            <a:r>
              <a:rPr lang="en-US" sz="2400" dirty="0">
                <a:latin typeface="FreightSans Pro Book" panose="02000606030000020004" pitchFamily="2" charset="0"/>
                <a:hlinkClick r:id="rId3"/>
              </a:rPr>
              <a:t>https://www.w3.org/community/gpu/</a:t>
            </a:r>
            <a:r>
              <a:rPr lang="en-US" sz="2400" dirty="0">
                <a:latin typeface="FreightSans Pro Book" panose="02000606030000020004" pitchFamily="2" charset="0"/>
              </a:rPr>
              <a:t> </a:t>
            </a:r>
          </a:p>
        </p:txBody>
      </p:sp>
      <p:sp>
        <p:nvSpPr>
          <p:cNvPr id="12" name="Content Placeholder 7">
            <a:extLst>
              <a:ext uri="{FF2B5EF4-FFF2-40B4-BE49-F238E27FC236}">
                <a16:creationId xmlns:a16="http://schemas.microsoft.com/office/drawing/2014/main" id="{4E0C4346-F96A-984E-B089-4B4532B4625E}"/>
              </a:ext>
            </a:extLst>
          </p:cNvPr>
          <p:cNvSpPr txBox="1">
            <a:spLocks/>
          </p:cNvSpPr>
          <p:nvPr/>
        </p:nvSpPr>
        <p:spPr>
          <a:xfrm>
            <a:off x="839788" y="3215811"/>
            <a:ext cx="5180013" cy="2973852"/>
          </a:xfrm>
          <a:prstGeom prst="roundRect">
            <a:avLst>
              <a:gd name="adj" fmla="val 914"/>
            </a:avLst>
          </a:prstGeom>
          <a:solidFill>
            <a:schemeClr val="bg1">
              <a:lumMod val="95000"/>
            </a:schemeClr>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err="1">
                <a:latin typeface="Consolas" panose="020B0609020204030204" pitchFamily="49" charset="0"/>
                <a:cs typeface="Consolas" panose="020B0609020204030204" pitchFamily="49" charset="0"/>
              </a:rPr>
              <a:t>window.addEventListener</a:t>
            </a:r>
            <a:r>
              <a:rPr lang="en-US" sz="1800" dirty="0">
                <a:latin typeface="Consolas" panose="020B0609020204030204" pitchFamily="49" charset="0"/>
                <a:cs typeface="Consolas" panose="020B0609020204030204" pitchFamily="49" charset="0"/>
              </a:rPr>
              <a:t>(</a:t>
            </a:r>
            <a:br>
              <a:rPr lang="en-US" sz="1800" dirty="0">
                <a:latin typeface="Consolas" panose="020B0609020204030204" pitchFamily="49" charset="0"/>
                <a:cs typeface="Consolas" panose="020B0609020204030204" pitchFamily="49" charset="0"/>
              </a:rPr>
            </a:br>
            <a:r>
              <a:rPr lang="en-US" sz="1800" dirty="0">
                <a:latin typeface="Consolas" panose="020B0609020204030204" pitchFamily="49" charset="0"/>
                <a:cs typeface="Consolas" panose="020B0609020204030204" pitchFamily="49" charset="0"/>
              </a:rPr>
              <a:t>  "</a:t>
            </a:r>
            <a:r>
              <a:rPr lang="en-US" sz="1800" dirty="0" err="1">
                <a:latin typeface="Consolas" panose="020B0609020204030204" pitchFamily="49" charset="0"/>
                <a:cs typeface="Consolas" panose="020B0609020204030204" pitchFamily="49" charset="0"/>
              </a:rPr>
              <a:t>gamepadconnected</a:t>
            </a:r>
            <a:r>
              <a:rPr lang="en-US" sz="1800" dirty="0">
                <a:latin typeface="Consolas" panose="020B0609020204030204" pitchFamily="49" charset="0"/>
                <a:cs typeface="Consolas" panose="020B0609020204030204" pitchFamily="49" charset="0"/>
              </a:rPr>
              <a:t>",</a:t>
            </a:r>
            <a:br>
              <a:rPr lang="en-US" sz="1800" dirty="0">
                <a:latin typeface="Consolas" panose="020B0609020204030204" pitchFamily="49" charset="0"/>
                <a:cs typeface="Consolas" panose="020B0609020204030204" pitchFamily="49" charset="0"/>
              </a:rPr>
            </a:br>
            <a:r>
              <a:rPr lang="en-US" sz="1800" dirty="0">
                <a:latin typeface="Consolas" panose="020B0609020204030204" pitchFamily="49" charset="0"/>
                <a:cs typeface="Consolas" panose="020B0609020204030204" pitchFamily="49" charset="0"/>
              </a:rPr>
              <a:t>  e =&gt; {</a:t>
            </a:r>
            <a:br>
              <a:rPr lang="en-US" sz="1800" dirty="0">
                <a:latin typeface="Consolas" panose="020B0609020204030204" pitchFamily="49" charset="0"/>
                <a:cs typeface="Consolas" panose="020B0609020204030204" pitchFamily="49" charset="0"/>
              </a:rPr>
            </a:br>
            <a:r>
              <a:rPr lang="en-US" sz="1800" dirty="0">
                <a:latin typeface="Consolas" panose="020B0609020204030204" pitchFamily="49" charset="0"/>
                <a:cs typeface="Consolas" panose="020B0609020204030204" pitchFamily="49" charset="0"/>
              </a:rPr>
              <a:t>    const </a:t>
            </a:r>
            <a:r>
              <a:rPr lang="en-US" sz="1800" b="1" dirty="0" err="1">
                <a:latin typeface="Consolas" panose="020B0609020204030204" pitchFamily="49" charset="0"/>
                <a:cs typeface="Consolas" panose="020B0609020204030204" pitchFamily="49" charset="0"/>
              </a:rPr>
              <a:t>gp</a:t>
            </a:r>
            <a:r>
              <a:rPr lang="en-US" sz="1800" dirty="0">
                <a:latin typeface="Consolas" panose="020B0609020204030204" pitchFamily="49" charset="0"/>
                <a:cs typeface="Consolas" panose="020B0609020204030204" pitchFamily="49" charset="0"/>
              </a:rPr>
              <a:t> = navigator</a:t>
            </a:r>
            <a:br>
              <a:rPr lang="en-US" sz="1800" dirty="0">
                <a:latin typeface="Consolas" panose="020B0609020204030204" pitchFamily="49" charset="0"/>
                <a:cs typeface="Consolas" panose="020B0609020204030204" pitchFamily="49" charset="0"/>
              </a:rPr>
            </a:br>
            <a:r>
              <a:rPr lang="en-US" sz="1800" dirty="0">
                <a:latin typeface="Consolas" panose="020B0609020204030204" pitchFamily="49" charset="0"/>
                <a:cs typeface="Consolas" panose="020B0609020204030204" pitchFamily="49" charset="0"/>
              </a:rPr>
              <a:t>      .</a:t>
            </a:r>
            <a:r>
              <a:rPr lang="en-US" sz="1800" dirty="0" err="1">
                <a:latin typeface="Consolas" panose="020B0609020204030204" pitchFamily="49" charset="0"/>
                <a:cs typeface="Consolas" panose="020B0609020204030204" pitchFamily="49" charset="0"/>
              </a:rPr>
              <a:t>getGamepads</a:t>
            </a:r>
            <a:r>
              <a:rPr lang="en-US" sz="1800" dirty="0">
                <a:latin typeface="Consolas" panose="020B0609020204030204" pitchFamily="49" charset="0"/>
                <a:cs typeface="Consolas" panose="020B0609020204030204" pitchFamily="49" charset="0"/>
              </a:rPr>
              <a:t>()[</a:t>
            </a:r>
            <a:r>
              <a:rPr lang="en-US" sz="1800" dirty="0" err="1">
                <a:latin typeface="Consolas" panose="020B0609020204030204" pitchFamily="49" charset="0"/>
                <a:cs typeface="Consolas" panose="020B0609020204030204" pitchFamily="49" charset="0"/>
              </a:rPr>
              <a:t>e.gamepad.index</a:t>
            </a:r>
            <a:r>
              <a:rPr lang="en-US" sz="1800" dirty="0">
                <a:latin typeface="Consolas" panose="020B0609020204030204" pitchFamily="49" charset="0"/>
                <a:cs typeface="Consolas" panose="020B0609020204030204" pitchFamily="49" charset="0"/>
              </a:rPr>
              <a:t>];</a:t>
            </a:r>
            <a:br>
              <a:rPr lang="en-US" sz="1800" dirty="0">
                <a:solidFill>
                  <a:schemeClr val="bg1">
                    <a:lumMod val="50000"/>
                  </a:schemeClr>
                </a:solidFill>
                <a:latin typeface="Consolas" panose="020B0609020204030204" pitchFamily="49" charset="0"/>
                <a:cs typeface="Consolas" panose="020B0609020204030204" pitchFamily="49" charset="0"/>
              </a:rPr>
            </a:br>
            <a:r>
              <a:rPr lang="en-US" sz="1800" dirty="0">
                <a:solidFill>
                  <a:schemeClr val="bg1">
                    <a:lumMod val="50000"/>
                  </a:schemeClr>
                </a:solidFill>
                <a:latin typeface="Consolas" panose="020B0609020204030204" pitchFamily="49" charset="0"/>
                <a:cs typeface="Consolas" panose="020B0609020204030204" pitchFamily="49" charset="0"/>
              </a:rPr>
              <a:t>    // </a:t>
            </a:r>
            <a:r>
              <a:rPr lang="en-US" sz="1800" dirty="0" err="1">
                <a:solidFill>
                  <a:schemeClr val="bg1">
                    <a:lumMod val="50000"/>
                  </a:schemeClr>
                </a:solidFill>
                <a:latin typeface="Consolas" panose="020B0609020204030204" pitchFamily="49" charset="0"/>
                <a:cs typeface="Consolas" panose="020B0609020204030204" pitchFamily="49" charset="0"/>
              </a:rPr>
              <a:t>gp.index</a:t>
            </a:r>
            <a:r>
              <a:rPr lang="en-US" sz="1800" dirty="0">
                <a:solidFill>
                  <a:schemeClr val="bg1">
                    <a:lumMod val="50000"/>
                  </a:schemeClr>
                </a:solidFill>
                <a:latin typeface="Consolas" panose="020B0609020204030204" pitchFamily="49" charset="0"/>
                <a:cs typeface="Consolas" panose="020B0609020204030204" pitchFamily="49" charset="0"/>
              </a:rPr>
              <a:t>, </a:t>
            </a:r>
            <a:r>
              <a:rPr lang="en-US" sz="1800" dirty="0" err="1">
                <a:solidFill>
                  <a:schemeClr val="bg1">
                    <a:lumMod val="50000"/>
                  </a:schemeClr>
                </a:solidFill>
                <a:latin typeface="Consolas" panose="020B0609020204030204" pitchFamily="49" charset="0"/>
                <a:cs typeface="Consolas" panose="020B0609020204030204" pitchFamily="49" charset="0"/>
              </a:rPr>
              <a:t>gp.id</a:t>
            </a:r>
            <a:r>
              <a:rPr lang="en-US" sz="1800" dirty="0">
                <a:solidFill>
                  <a:schemeClr val="bg1">
                    <a:lumMod val="50000"/>
                  </a:schemeClr>
                </a:solidFill>
                <a:latin typeface="Consolas" panose="020B0609020204030204" pitchFamily="49" charset="0"/>
                <a:cs typeface="Consolas" panose="020B0609020204030204" pitchFamily="49" charset="0"/>
              </a:rPr>
              <a:t>,</a:t>
            </a:r>
            <a:br>
              <a:rPr lang="en-US" sz="1800" dirty="0">
                <a:solidFill>
                  <a:schemeClr val="bg1">
                    <a:lumMod val="50000"/>
                  </a:schemeClr>
                </a:solidFill>
                <a:latin typeface="Consolas" panose="020B0609020204030204" pitchFamily="49" charset="0"/>
                <a:cs typeface="Consolas" panose="020B0609020204030204" pitchFamily="49" charset="0"/>
              </a:rPr>
            </a:br>
            <a:r>
              <a:rPr lang="en-US" sz="1800" dirty="0">
                <a:solidFill>
                  <a:schemeClr val="bg1">
                    <a:lumMod val="50000"/>
                  </a:schemeClr>
                </a:solidFill>
                <a:latin typeface="Consolas" panose="020B0609020204030204" pitchFamily="49" charset="0"/>
                <a:cs typeface="Consolas" panose="020B0609020204030204" pitchFamily="49" charset="0"/>
              </a:rPr>
              <a:t>    // </a:t>
            </a:r>
            <a:r>
              <a:rPr lang="en-US" sz="1800" dirty="0" err="1">
                <a:solidFill>
                  <a:schemeClr val="bg1">
                    <a:lumMod val="50000"/>
                  </a:schemeClr>
                </a:solidFill>
                <a:latin typeface="Consolas" panose="020B0609020204030204" pitchFamily="49" charset="0"/>
                <a:cs typeface="Consolas" panose="020B0609020204030204" pitchFamily="49" charset="0"/>
              </a:rPr>
              <a:t>gp.buttons.length</a:t>
            </a:r>
            <a:r>
              <a:rPr lang="en-US" sz="1800" dirty="0">
                <a:solidFill>
                  <a:schemeClr val="bg1">
                    <a:lumMod val="50000"/>
                  </a:schemeClr>
                </a:solidFill>
                <a:latin typeface="Consolas" panose="020B0609020204030204" pitchFamily="49" charset="0"/>
                <a:cs typeface="Consolas" panose="020B0609020204030204" pitchFamily="49" charset="0"/>
              </a:rPr>
              <a:t>,</a:t>
            </a:r>
            <a:br>
              <a:rPr lang="en-US" sz="1800" dirty="0">
                <a:solidFill>
                  <a:schemeClr val="bg1">
                    <a:lumMod val="50000"/>
                  </a:schemeClr>
                </a:solidFill>
                <a:latin typeface="Consolas" panose="020B0609020204030204" pitchFamily="49" charset="0"/>
                <a:cs typeface="Consolas" panose="020B0609020204030204" pitchFamily="49" charset="0"/>
              </a:rPr>
            </a:br>
            <a:r>
              <a:rPr lang="en-US" sz="1800" dirty="0">
                <a:solidFill>
                  <a:schemeClr val="bg1">
                    <a:lumMod val="50000"/>
                  </a:schemeClr>
                </a:solidFill>
                <a:latin typeface="Consolas" panose="020B0609020204030204" pitchFamily="49" charset="0"/>
                <a:cs typeface="Consolas" panose="020B0609020204030204" pitchFamily="49" charset="0"/>
              </a:rPr>
              <a:t>    // </a:t>
            </a:r>
            <a:r>
              <a:rPr lang="en-US" sz="1800" dirty="0" err="1">
                <a:solidFill>
                  <a:schemeClr val="bg1">
                    <a:lumMod val="50000"/>
                  </a:schemeClr>
                </a:solidFill>
                <a:latin typeface="Consolas" panose="020B0609020204030204" pitchFamily="49" charset="0"/>
                <a:cs typeface="Consolas" panose="020B0609020204030204" pitchFamily="49" charset="0"/>
              </a:rPr>
              <a:t>gp.axes.length</a:t>
            </a:r>
            <a:br>
              <a:rPr lang="en-US" sz="1800" dirty="0">
                <a:solidFill>
                  <a:schemeClr val="bg1">
                    <a:lumMod val="50000"/>
                  </a:schemeClr>
                </a:solidFill>
                <a:latin typeface="Consolas" panose="020B0609020204030204" pitchFamily="49" charset="0"/>
                <a:cs typeface="Consolas" panose="020B0609020204030204" pitchFamily="49" charset="0"/>
              </a:rPr>
            </a:br>
            <a:r>
              <a:rPr lang="en-US" sz="1800" dirty="0">
                <a:latin typeface="Consolas" panose="020B0609020204030204" pitchFamily="49" charset="0"/>
                <a:cs typeface="Consolas" panose="020B0609020204030204" pitchFamily="49" charset="0"/>
              </a:rPr>
              <a:t>  }</a:t>
            </a:r>
            <a:br>
              <a:rPr lang="en-US" sz="1800" dirty="0">
                <a:latin typeface="Consolas" panose="020B0609020204030204" pitchFamily="49" charset="0"/>
                <a:cs typeface="Consolas" panose="020B0609020204030204" pitchFamily="49" charset="0"/>
              </a:rPr>
            </a:br>
            <a:r>
              <a:rPr lang="en-US" sz="1800" dirty="0">
                <a:latin typeface="Consolas" panose="020B0609020204030204" pitchFamily="49" charset="0"/>
                <a:cs typeface="Consolas" panose="020B0609020204030204" pitchFamily="49" charset="0"/>
              </a:rPr>
              <a:t>);</a:t>
            </a:r>
          </a:p>
        </p:txBody>
      </p:sp>
    </p:spTree>
    <p:extLst>
      <p:ext uri="{BB962C8B-B14F-4D97-AF65-F5344CB8AC3E}">
        <p14:creationId xmlns:p14="http://schemas.microsoft.com/office/powerpoint/2010/main" val="23757890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3E436F5-E296-CF43-A41A-0CB657119879}"/>
              </a:ext>
            </a:extLst>
          </p:cNvPr>
          <p:cNvSpPr>
            <a:spLocks noGrp="1"/>
          </p:cNvSpPr>
          <p:nvPr>
            <p:ph type="title"/>
          </p:nvPr>
        </p:nvSpPr>
        <p:spPr>
          <a:xfrm>
            <a:off x="839788" y="365126"/>
            <a:ext cx="10515600" cy="972468"/>
          </a:xfrm>
        </p:spPr>
        <p:txBody>
          <a:bodyPr>
            <a:normAutofit/>
          </a:bodyPr>
          <a:lstStyle/>
          <a:p>
            <a:r>
              <a:rPr lang="en-US" sz="3200" dirty="0">
                <a:latin typeface="FreightSans Pro Book" panose="02000606030000020004" pitchFamily="2" charset="0"/>
              </a:rPr>
              <a:t>Tools</a:t>
            </a:r>
          </a:p>
        </p:txBody>
      </p:sp>
      <p:sp>
        <p:nvSpPr>
          <p:cNvPr id="9" name="Text Placeholder 8">
            <a:extLst>
              <a:ext uri="{FF2B5EF4-FFF2-40B4-BE49-F238E27FC236}">
                <a16:creationId xmlns:a16="http://schemas.microsoft.com/office/drawing/2014/main" id="{2DDF8EBD-E3FF-7A41-BEB6-85135D1152F4}"/>
              </a:ext>
            </a:extLst>
          </p:cNvPr>
          <p:cNvSpPr>
            <a:spLocks noGrp="1"/>
          </p:cNvSpPr>
          <p:nvPr>
            <p:ph type="body" idx="1"/>
          </p:nvPr>
        </p:nvSpPr>
        <p:spPr>
          <a:xfrm>
            <a:off x="839788" y="1337594"/>
            <a:ext cx="5157787" cy="823912"/>
          </a:xfrm>
        </p:spPr>
        <p:txBody>
          <a:bodyPr anchor="ctr"/>
          <a:lstStyle/>
          <a:p>
            <a:r>
              <a:rPr lang="en-US" dirty="0">
                <a:latin typeface="FreightSans Pro Semibold" panose="02000606030000020004" pitchFamily="2" charset="0"/>
              </a:rPr>
              <a:t>Full Game Engines</a:t>
            </a:r>
          </a:p>
        </p:txBody>
      </p:sp>
      <p:sp>
        <p:nvSpPr>
          <p:cNvPr id="10" name="Text Placeholder 9">
            <a:extLst>
              <a:ext uri="{FF2B5EF4-FFF2-40B4-BE49-F238E27FC236}">
                <a16:creationId xmlns:a16="http://schemas.microsoft.com/office/drawing/2014/main" id="{660EFA55-5EE6-9149-AFC3-789B671571EF}"/>
              </a:ext>
            </a:extLst>
          </p:cNvPr>
          <p:cNvSpPr>
            <a:spLocks noGrp="1"/>
          </p:cNvSpPr>
          <p:nvPr>
            <p:ph type="body" sz="quarter" idx="3"/>
          </p:nvPr>
        </p:nvSpPr>
        <p:spPr>
          <a:xfrm>
            <a:off x="6172200" y="1337594"/>
            <a:ext cx="5183188" cy="823912"/>
          </a:xfrm>
        </p:spPr>
        <p:txBody>
          <a:bodyPr vert="horz" lIns="91440" tIns="45720" rIns="91440" bIns="45720" rtlCol="0" anchor="ctr">
            <a:normAutofit/>
          </a:bodyPr>
          <a:lstStyle/>
          <a:p>
            <a:r>
              <a:rPr lang="en-US" dirty="0">
                <a:latin typeface="FreightSans Pro Semibold" panose="02000606030000020004" pitchFamily="2" charset="0"/>
              </a:rPr>
              <a:t>Useful JavaScript Libraries</a:t>
            </a:r>
          </a:p>
        </p:txBody>
      </p:sp>
      <p:sp>
        <p:nvSpPr>
          <p:cNvPr id="2" name="TextBox 1">
            <a:extLst>
              <a:ext uri="{FF2B5EF4-FFF2-40B4-BE49-F238E27FC236}">
                <a16:creationId xmlns:a16="http://schemas.microsoft.com/office/drawing/2014/main" id="{FB3AFCA1-D464-8040-A175-746B2066EA8C}"/>
              </a:ext>
            </a:extLst>
          </p:cNvPr>
          <p:cNvSpPr txBox="1"/>
          <p:nvPr/>
        </p:nvSpPr>
        <p:spPr>
          <a:xfrm>
            <a:off x="2010169" y="1080655"/>
            <a:ext cx="184731" cy="369332"/>
          </a:xfrm>
          <a:prstGeom prst="rect">
            <a:avLst/>
          </a:prstGeom>
          <a:noFill/>
        </p:spPr>
        <p:txBody>
          <a:bodyPr wrap="none" rtlCol="0">
            <a:spAutoFit/>
          </a:bodyPr>
          <a:lstStyle/>
          <a:p>
            <a:endParaRPr lang="en-US" dirty="0"/>
          </a:p>
        </p:txBody>
      </p:sp>
      <p:pic>
        <p:nvPicPr>
          <p:cNvPr id="3" name="Picture 2">
            <a:extLst>
              <a:ext uri="{FF2B5EF4-FFF2-40B4-BE49-F238E27FC236}">
                <a16:creationId xmlns:a16="http://schemas.microsoft.com/office/drawing/2014/main" id="{58D53D16-F914-2745-8F3C-F6016AB3BB23}"/>
              </a:ext>
            </a:extLst>
          </p:cNvPr>
          <p:cNvPicPr>
            <a:picLocks noChangeAspect="1"/>
          </p:cNvPicPr>
          <p:nvPr/>
        </p:nvPicPr>
        <p:blipFill>
          <a:blip r:embed="rId3"/>
          <a:stretch>
            <a:fillRect/>
          </a:stretch>
        </p:blipFill>
        <p:spPr>
          <a:xfrm>
            <a:off x="836612" y="2161506"/>
            <a:ext cx="1955801" cy="763985"/>
          </a:xfrm>
          <a:prstGeom prst="rect">
            <a:avLst/>
          </a:prstGeom>
        </p:spPr>
      </p:pic>
      <p:pic>
        <p:nvPicPr>
          <p:cNvPr id="4" name="Picture 3">
            <a:extLst>
              <a:ext uri="{FF2B5EF4-FFF2-40B4-BE49-F238E27FC236}">
                <a16:creationId xmlns:a16="http://schemas.microsoft.com/office/drawing/2014/main" id="{31FC7F7C-A9B0-FF46-8A00-E003F8C9B1AA}"/>
              </a:ext>
            </a:extLst>
          </p:cNvPr>
          <p:cNvPicPr>
            <a:picLocks noChangeAspect="1"/>
          </p:cNvPicPr>
          <p:nvPr/>
        </p:nvPicPr>
        <p:blipFill>
          <a:blip r:embed="rId4"/>
          <a:stretch>
            <a:fillRect/>
          </a:stretch>
        </p:blipFill>
        <p:spPr>
          <a:xfrm>
            <a:off x="539964" y="3155803"/>
            <a:ext cx="1933575" cy="1933575"/>
          </a:xfrm>
          <a:prstGeom prst="rect">
            <a:avLst/>
          </a:prstGeom>
        </p:spPr>
      </p:pic>
      <p:pic>
        <p:nvPicPr>
          <p:cNvPr id="5" name="Picture 4">
            <a:extLst>
              <a:ext uri="{FF2B5EF4-FFF2-40B4-BE49-F238E27FC236}">
                <a16:creationId xmlns:a16="http://schemas.microsoft.com/office/drawing/2014/main" id="{FA657E4A-33CD-A740-B132-6363F7D4853F}"/>
              </a:ext>
            </a:extLst>
          </p:cNvPr>
          <p:cNvPicPr>
            <a:picLocks noChangeAspect="1"/>
          </p:cNvPicPr>
          <p:nvPr/>
        </p:nvPicPr>
        <p:blipFill>
          <a:blip r:embed="rId5"/>
          <a:stretch>
            <a:fillRect/>
          </a:stretch>
        </p:blipFill>
        <p:spPr>
          <a:xfrm>
            <a:off x="2010293" y="2925491"/>
            <a:ext cx="2163887" cy="2163887"/>
          </a:xfrm>
          <a:prstGeom prst="rect">
            <a:avLst/>
          </a:prstGeom>
        </p:spPr>
      </p:pic>
      <p:pic>
        <p:nvPicPr>
          <p:cNvPr id="6" name="Picture 5">
            <a:extLst>
              <a:ext uri="{FF2B5EF4-FFF2-40B4-BE49-F238E27FC236}">
                <a16:creationId xmlns:a16="http://schemas.microsoft.com/office/drawing/2014/main" id="{6CC979FB-1EE2-6747-8061-B92E5D753F78}"/>
              </a:ext>
            </a:extLst>
          </p:cNvPr>
          <p:cNvPicPr>
            <a:picLocks noChangeAspect="1"/>
          </p:cNvPicPr>
          <p:nvPr/>
        </p:nvPicPr>
        <p:blipFill>
          <a:blip r:embed="rId6"/>
          <a:stretch>
            <a:fillRect/>
          </a:stretch>
        </p:blipFill>
        <p:spPr>
          <a:xfrm>
            <a:off x="3930651" y="3226298"/>
            <a:ext cx="2089150" cy="1792583"/>
          </a:xfrm>
          <a:prstGeom prst="rect">
            <a:avLst/>
          </a:prstGeom>
        </p:spPr>
      </p:pic>
      <p:pic>
        <p:nvPicPr>
          <p:cNvPr id="13" name="Picture 12">
            <a:extLst>
              <a:ext uri="{FF2B5EF4-FFF2-40B4-BE49-F238E27FC236}">
                <a16:creationId xmlns:a16="http://schemas.microsoft.com/office/drawing/2014/main" id="{9F85E4B6-619F-2648-956E-515806F50F02}"/>
              </a:ext>
            </a:extLst>
          </p:cNvPr>
          <p:cNvPicPr>
            <a:picLocks noChangeAspect="1"/>
          </p:cNvPicPr>
          <p:nvPr/>
        </p:nvPicPr>
        <p:blipFill rotWithShape="1">
          <a:blip r:embed="rId7"/>
          <a:srcRect l="20023" t="24739" r="21191" b="26928"/>
          <a:stretch/>
        </p:blipFill>
        <p:spPr>
          <a:xfrm>
            <a:off x="2940846" y="2069162"/>
            <a:ext cx="2197797" cy="948672"/>
          </a:xfrm>
          <a:prstGeom prst="rect">
            <a:avLst/>
          </a:prstGeom>
        </p:spPr>
      </p:pic>
      <p:pic>
        <p:nvPicPr>
          <p:cNvPr id="15" name="Picture 14">
            <a:extLst>
              <a:ext uri="{FF2B5EF4-FFF2-40B4-BE49-F238E27FC236}">
                <a16:creationId xmlns:a16="http://schemas.microsoft.com/office/drawing/2014/main" id="{AEAB23D3-465C-474C-BBC6-7BEB86265168}"/>
              </a:ext>
            </a:extLst>
          </p:cNvPr>
          <p:cNvPicPr>
            <a:picLocks noChangeAspect="1"/>
          </p:cNvPicPr>
          <p:nvPr/>
        </p:nvPicPr>
        <p:blipFill>
          <a:blip r:embed="rId8"/>
          <a:stretch>
            <a:fillRect/>
          </a:stretch>
        </p:blipFill>
        <p:spPr>
          <a:xfrm>
            <a:off x="6241293" y="2310062"/>
            <a:ext cx="1875008" cy="632815"/>
          </a:xfrm>
          <a:prstGeom prst="rect">
            <a:avLst/>
          </a:prstGeom>
        </p:spPr>
      </p:pic>
      <p:pic>
        <p:nvPicPr>
          <p:cNvPr id="19" name="Picture 18">
            <a:extLst>
              <a:ext uri="{FF2B5EF4-FFF2-40B4-BE49-F238E27FC236}">
                <a16:creationId xmlns:a16="http://schemas.microsoft.com/office/drawing/2014/main" id="{78BA0A93-5415-F64C-B606-2ED357CFE36A}"/>
              </a:ext>
            </a:extLst>
          </p:cNvPr>
          <p:cNvPicPr>
            <a:picLocks noChangeAspect="1"/>
          </p:cNvPicPr>
          <p:nvPr/>
        </p:nvPicPr>
        <p:blipFill>
          <a:blip r:embed="rId9"/>
          <a:stretch>
            <a:fillRect/>
          </a:stretch>
        </p:blipFill>
        <p:spPr>
          <a:xfrm>
            <a:off x="6225366" y="4621374"/>
            <a:ext cx="3775894" cy="837776"/>
          </a:xfrm>
          <a:prstGeom prst="rect">
            <a:avLst/>
          </a:prstGeom>
        </p:spPr>
      </p:pic>
      <p:sp>
        <p:nvSpPr>
          <p:cNvPr id="21" name="Text Placeholder 9">
            <a:extLst>
              <a:ext uri="{FF2B5EF4-FFF2-40B4-BE49-F238E27FC236}">
                <a16:creationId xmlns:a16="http://schemas.microsoft.com/office/drawing/2014/main" id="{31D56C5A-9DA5-D544-A07E-07940AECCF8A}"/>
              </a:ext>
            </a:extLst>
          </p:cNvPr>
          <p:cNvSpPr txBox="1">
            <a:spLocks/>
          </p:cNvSpPr>
          <p:nvPr/>
        </p:nvSpPr>
        <p:spPr>
          <a:xfrm>
            <a:off x="6175610" y="1961304"/>
            <a:ext cx="1867399" cy="32064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1600" b="0" dirty="0">
                <a:solidFill>
                  <a:schemeClr val="tx1">
                    <a:lumMod val="50000"/>
                    <a:lumOff val="50000"/>
                  </a:schemeClr>
                </a:solidFill>
                <a:latin typeface="FreightSans Pro Semibold" panose="02000606030000020004" pitchFamily="2" charset="0"/>
              </a:rPr>
              <a:t>2D Rendering</a:t>
            </a:r>
          </a:p>
        </p:txBody>
      </p:sp>
      <p:sp>
        <p:nvSpPr>
          <p:cNvPr id="22" name="Text Placeholder 9">
            <a:extLst>
              <a:ext uri="{FF2B5EF4-FFF2-40B4-BE49-F238E27FC236}">
                <a16:creationId xmlns:a16="http://schemas.microsoft.com/office/drawing/2014/main" id="{F4C6698C-6B1B-9340-9C3B-FBFE56FB9856}"/>
              </a:ext>
            </a:extLst>
          </p:cNvPr>
          <p:cNvSpPr txBox="1">
            <a:spLocks/>
          </p:cNvSpPr>
          <p:nvPr/>
        </p:nvSpPr>
        <p:spPr>
          <a:xfrm>
            <a:off x="6172200" y="4237540"/>
            <a:ext cx="1867399" cy="32064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1600" b="0" dirty="0">
                <a:solidFill>
                  <a:schemeClr val="tx1">
                    <a:lumMod val="50000"/>
                    <a:lumOff val="50000"/>
                  </a:schemeClr>
                </a:solidFill>
                <a:latin typeface="FreightSans Pro Semibold" panose="02000606030000020004" pitchFamily="2" charset="0"/>
              </a:rPr>
              <a:t>Audio</a:t>
            </a:r>
          </a:p>
        </p:txBody>
      </p:sp>
      <p:sp>
        <p:nvSpPr>
          <p:cNvPr id="23" name="Text Placeholder 9">
            <a:extLst>
              <a:ext uri="{FF2B5EF4-FFF2-40B4-BE49-F238E27FC236}">
                <a16:creationId xmlns:a16="http://schemas.microsoft.com/office/drawing/2014/main" id="{059C6E15-5F31-BD46-B9FB-10E95CCC58FE}"/>
              </a:ext>
            </a:extLst>
          </p:cNvPr>
          <p:cNvSpPr txBox="1">
            <a:spLocks/>
          </p:cNvSpPr>
          <p:nvPr/>
        </p:nvSpPr>
        <p:spPr>
          <a:xfrm>
            <a:off x="6172200" y="3108969"/>
            <a:ext cx="1867399" cy="32064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1600" b="0" dirty="0">
                <a:solidFill>
                  <a:schemeClr val="tx1">
                    <a:lumMod val="50000"/>
                    <a:lumOff val="50000"/>
                  </a:schemeClr>
                </a:solidFill>
                <a:latin typeface="FreightSans Pro Semibold" panose="02000606030000020004" pitchFamily="2" charset="0"/>
              </a:rPr>
              <a:t>3D Rendering</a:t>
            </a:r>
          </a:p>
        </p:txBody>
      </p:sp>
      <p:pic>
        <p:nvPicPr>
          <p:cNvPr id="24" name="Picture 23">
            <a:extLst>
              <a:ext uri="{FF2B5EF4-FFF2-40B4-BE49-F238E27FC236}">
                <a16:creationId xmlns:a16="http://schemas.microsoft.com/office/drawing/2014/main" id="{CEC21AD7-0321-4545-A127-4E046B083AE0}"/>
              </a:ext>
            </a:extLst>
          </p:cNvPr>
          <p:cNvPicPr>
            <a:picLocks noChangeAspect="1"/>
          </p:cNvPicPr>
          <p:nvPr/>
        </p:nvPicPr>
        <p:blipFill>
          <a:blip r:embed="rId10"/>
          <a:stretch>
            <a:fillRect/>
          </a:stretch>
        </p:blipFill>
        <p:spPr>
          <a:xfrm>
            <a:off x="6225366" y="3496981"/>
            <a:ext cx="2057400" cy="596900"/>
          </a:xfrm>
          <a:prstGeom prst="rect">
            <a:avLst/>
          </a:prstGeom>
        </p:spPr>
      </p:pic>
    </p:spTree>
    <p:extLst>
      <p:ext uri="{BB962C8B-B14F-4D97-AF65-F5344CB8AC3E}">
        <p14:creationId xmlns:p14="http://schemas.microsoft.com/office/powerpoint/2010/main" val="27907085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3E436F5-E296-CF43-A41A-0CB657119879}"/>
              </a:ext>
            </a:extLst>
          </p:cNvPr>
          <p:cNvSpPr>
            <a:spLocks noGrp="1"/>
          </p:cNvSpPr>
          <p:nvPr>
            <p:ph type="title"/>
          </p:nvPr>
        </p:nvSpPr>
        <p:spPr>
          <a:xfrm>
            <a:off x="839788" y="1963780"/>
            <a:ext cx="10515600" cy="972468"/>
          </a:xfrm>
        </p:spPr>
        <p:txBody>
          <a:bodyPr>
            <a:normAutofit/>
          </a:bodyPr>
          <a:lstStyle/>
          <a:p>
            <a:r>
              <a:rPr lang="en-US" sz="3200" dirty="0">
                <a:latin typeface="FreightSans Pro Book" panose="02000606030000020004" pitchFamily="2" charset="0"/>
              </a:rPr>
              <a:t>Go forth and make games</a:t>
            </a:r>
          </a:p>
        </p:txBody>
      </p:sp>
      <p:sp>
        <p:nvSpPr>
          <p:cNvPr id="2" name="TextBox 1">
            <a:extLst>
              <a:ext uri="{FF2B5EF4-FFF2-40B4-BE49-F238E27FC236}">
                <a16:creationId xmlns:a16="http://schemas.microsoft.com/office/drawing/2014/main" id="{FB3AFCA1-D464-8040-A175-746B2066EA8C}"/>
              </a:ext>
            </a:extLst>
          </p:cNvPr>
          <p:cNvSpPr txBox="1"/>
          <p:nvPr/>
        </p:nvSpPr>
        <p:spPr>
          <a:xfrm>
            <a:off x="2010169" y="1080655"/>
            <a:ext cx="184731" cy="369332"/>
          </a:xfrm>
          <a:prstGeom prst="rect">
            <a:avLst/>
          </a:prstGeom>
          <a:noFill/>
        </p:spPr>
        <p:txBody>
          <a:bodyPr wrap="none" rtlCol="0">
            <a:spAutoFit/>
          </a:bodyPr>
          <a:lstStyle/>
          <a:p>
            <a:endParaRPr lang="en-US" dirty="0"/>
          </a:p>
        </p:txBody>
      </p:sp>
      <p:pic>
        <p:nvPicPr>
          <p:cNvPr id="12" name="Picture 11">
            <a:extLst>
              <a:ext uri="{FF2B5EF4-FFF2-40B4-BE49-F238E27FC236}">
                <a16:creationId xmlns:a16="http://schemas.microsoft.com/office/drawing/2014/main" id="{3E1C714B-C644-B749-ABF4-485A3437C601}"/>
              </a:ext>
            </a:extLst>
          </p:cNvPr>
          <p:cNvPicPr>
            <a:picLocks noChangeAspect="1"/>
          </p:cNvPicPr>
          <p:nvPr/>
        </p:nvPicPr>
        <p:blipFill>
          <a:blip r:embed="rId3"/>
          <a:stretch>
            <a:fillRect/>
          </a:stretch>
        </p:blipFill>
        <p:spPr>
          <a:xfrm>
            <a:off x="838830" y="4894220"/>
            <a:ext cx="4310023" cy="618026"/>
          </a:xfrm>
          <a:prstGeom prst="rect">
            <a:avLst/>
          </a:prstGeom>
        </p:spPr>
      </p:pic>
    </p:spTree>
    <p:extLst>
      <p:ext uri="{BB962C8B-B14F-4D97-AF65-F5344CB8AC3E}">
        <p14:creationId xmlns:p14="http://schemas.microsoft.com/office/powerpoint/2010/main" val="10228348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B3AFCA1-D464-8040-A175-746B2066EA8C}"/>
              </a:ext>
            </a:extLst>
          </p:cNvPr>
          <p:cNvSpPr txBox="1"/>
          <p:nvPr/>
        </p:nvSpPr>
        <p:spPr>
          <a:xfrm>
            <a:off x="2010169" y="1080655"/>
            <a:ext cx="184731" cy="369332"/>
          </a:xfrm>
          <a:prstGeom prst="rect">
            <a:avLst/>
          </a:prstGeom>
          <a:noFill/>
        </p:spPr>
        <p:txBody>
          <a:bodyPr wrap="none" rtlCol="0">
            <a:spAutoFit/>
          </a:bodyPr>
          <a:lstStyle/>
          <a:p>
            <a:endParaRPr lang="en-US" dirty="0"/>
          </a:p>
        </p:txBody>
      </p:sp>
      <p:sp>
        <p:nvSpPr>
          <p:cNvPr id="8" name="Title 6">
            <a:extLst>
              <a:ext uri="{FF2B5EF4-FFF2-40B4-BE49-F238E27FC236}">
                <a16:creationId xmlns:a16="http://schemas.microsoft.com/office/drawing/2014/main" id="{B2E82092-DB0E-8048-9B80-BA59D378E761}"/>
              </a:ext>
            </a:extLst>
          </p:cNvPr>
          <p:cNvSpPr txBox="1">
            <a:spLocks/>
          </p:cNvSpPr>
          <p:nvPr/>
        </p:nvSpPr>
        <p:spPr>
          <a:xfrm>
            <a:off x="839788" y="1963780"/>
            <a:ext cx="10515600" cy="9724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latin typeface="FreightSans Pro Book" panose="02000606030000020004" pitchFamily="2" charset="0"/>
              </a:rPr>
              <a:t>Resources for further learning</a:t>
            </a:r>
          </a:p>
        </p:txBody>
      </p:sp>
      <p:sp>
        <p:nvSpPr>
          <p:cNvPr id="10" name="Content Placeholder 7">
            <a:extLst>
              <a:ext uri="{FF2B5EF4-FFF2-40B4-BE49-F238E27FC236}">
                <a16:creationId xmlns:a16="http://schemas.microsoft.com/office/drawing/2014/main" id="{4939F4FA-7172-7040-80CB-B2013094104D}"/>
              </a:ext>
            </a:extLst>
          </p:cNvPr>
          <p:cNvSpPr>
            <a:spLocks noGrp="1"/>
          </p:cNvSpPr>
          <p:nvPr>
            <p:ph sz="half" idx="2"/>
          </p:nvPr>
        </p:nvSpPr>
        <p:spPr>
          <a:xfrm>
            <a:off x="839788" y="3657600"/>
            <a:ext cx="5782954" cy="2532063"/>
          </a:xfrm>
        </p:spPr>
        <p:txBody>
          <a:bodyPr>
            <a:normAutofit/>
          </a:bodyPr>
          <a:lstStyle/>
          <a:p>
            <a:r>
              <a:rPr lang="en-US" sz="2400" dirty="0">
                <a:latin typeface="FreightSans Pro Book" panose="02000606030000020004" pitchFamily="2" charset="0"/>
              </a:rPr>
              <a:t>Mozilla WebGL tutorial on MDN: </a:t>
            </a:r>
            <a:r>
              <a:rPr lang="en-US" sz="2400" dirty="0">
                <a:latin typeface="FreightSans Pro Book" panose="02000606030000020004" pitchFamily="2" charset="0"/>
                <a:hlinkClick r:id="rId3"/>
              </a:rPr>
              <a:t>https://developer.mozilla.org/en-US/docs/Web/API/WebGL_API/Tutorial</a:t>
            </a:r>
            <a:r>
              <a:rPr lang="en-US" sz="2400" dirty="0">
                <a:latin typeface="FreightSans Pro Book" panose="02000606030000020004" pitchFamily="2" charset="0"/>
              </a:rPr>
              <a:t> </a:t>
            </a:r>
          </a:p>
          <a:p>
            <a:endParaRPr lang="en-US" sz="2400" dirty="0">
              <a:latin typeface="FreightSans Pro Book" panose="02000606030000020004" pitchFamily="2" charset="0"/>
            </a:endParaRPr>
          </a:p>
          <a:p>
            <a:r>
              <a:rPr lang="en-US" sz="2400" dirty="0">
                <a:latin typeface="FreightSans Pro Book" panose="02000606030000020004" pitchFamily="2" charset="0"/>
              </a:rPr>
              <a:t>Essential Math for Games Programmers: </a:t>
            </a:r>
            <a:r>
              <a:rPr lang="en-US" sz="2400" dirty="0">
                <a:latin typeface="FreightSans Pro Book" panose="02000606030000020004" pitchFamily="2" charset="0"/>
                <a:hlinkClick r:id="rId4"/>
              </a:rPr>
              <a:t>http://www.essentialmath.com/book.htm</a:t>
            </a:r>
            <a:r>
              <a:rPr lang="en-US" sz="2400" dirty="0">
                <a:latin typeface="FreightSans Pro Book" panose="02000606030000020004" pitchFamily="2" charset="0"/>
              </a:rPr>
              <a:t> </a:t>
            </a:r>
          </a:p>
        </p:txBody>
      </p:sp>
    </p:spTree>
    <p:extLst>
      <p:ext uri="{BB962C8B-B14F-4D97-AF65-F5344CB8AC3E}">
        <p14:creationId xmlns:p14="http://schemas.microsoft.com/office/powerpoint/2010/main" val="13436755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3E436F5-E296-CF43-A41A-0CB657119879}"/>
              </a:ext>
            </a:extLst>
          </p:cNvPr>
          <p:cNvSpPr>
            <a:spLocks noGrp="1"/>
          </p:cNvSpPr>
          <p:nvPr>
            <p:ph type="title"/>
          </p:nvPr>
        </p:nvSpPr>
        <p:spPr>
          <a:xfrm>
            <a:off x="839788" y="365126"/>
            <a:ext cx="10515600" cy="972468"/>
          </a:xfrm>
        </p:spPr>
        <p:txBody>
          <a:bodyPr>
            <a:normAutofit/>
          </a:bodyPr>
          <a:lstStyle/>
          <a:p>
            <a:r>
              <a:rPr lang="en-US" sz="3200" dirty="0">
                <a:latin typeface="FreightSans Pro Book" panose="02000606030000020004" pitchFamily="2" charset="0"/>
              </a:rPr>
              <a:t>Why build games with HTML5?</a:t>
            </a:r>
          </a:p>
        </p:txBody>
      </p:sp>
      <p:sp>
        <p:nvSpPr>
          <p:cNvPr id="9" name="Text Placeholder 8">
            <a:extLst>
              <a:ext uri="{FF2B5EF4-FFF2-40B4-BE49-F238E27FC236}">
                <a16:creationId xmlns:a16="http://schemas.microsoft.com/office/drawing/2014/main" id="{2DDF8EBD-E3FF-7A41-BEB6-85135D1152F4}"/>
              </a:ext>
            </a:extLst>
          </p:cNvPr>
          <p:cNvSpPr>
            <a:spLocks noGrp="1"/>
          </p:cNvSpPr>
          <p:nvPr>
            <p:ph type="body" idx="1"/>
          </p:nvPr>
        </p:nvSpPr>
        <p:spPr>
          <a:xfrm>
            <a:off x="839788" y="1337594"/>
            <a:ext cx="5157787" cy="823912"/>
          </a:xfrm>
        </p:spPr>
        <p:txBody>
          <a:bodyPr anchor="ctr"/>
          <a:lstStyle/>
          <a:p>
            <a:r>
              <a:rPr lang="en-US" dirty="0">
                <a:latin typeface="FreightSans Pro Semibold" panose="02000606030000020004" pitchFamily="2" charset="0"/>
              </a:rPr>
              <a:t>Advantages</a:t>
            </a:r>
          </a:p>
        </p:txBody>
      </p:sp>
      <p:sp>
        <p:nvSpPr>
          <p:cNvPr id="8" name="Content Placeholder 7">
            <a:extLst>
              <a:ext uri="{FF2B5EF4-FFF2-40B4-BE49-F238E27FC236}">
                <a16:creationId xmlns:a16="http://schemas.microsoft.com/office/drawing/2014/main" id="{7C302C45-7815-7246-8AA6-0CF8409B6901}"/>
              </a:ext>
            </a:extLst>
          </p:cNvPr>
          <p:cNvSpPr>
            <a:spLocks noGrp="1"/>
          </p:cNvSpPr>
          <p:nvPr>
            <p:ph sz="half" idx="2"/>
          </p:nvPr>
        </p:nvSpPr>
        <p:spPr>
          <a:xfrm>
            <a:off x="839788" y="2161506"/>
            <a:ext cx="5157787" cy="4028157"/>
          </a:xfrm>
        </p:spPr>
        <p:txBody>
          <a:bodyPr>
            <a:normAutofit/>
          </a:bodyPr>
          <a:lstStyle/>
          <a:p>
            <a:r>
              <a:rPr lang="en-US" sz="2400" dirty="0">
                <a:latin typeface="FreightSans Pro Book" panose="02000606030000020004" pitchFamily="2" charset="0"/>
              </a:rPr>
              <a:t>HTML5 games are inherently cross-platform</a:t>
            </a:r>
          </a:p>
          <a:p>
            <a:endParaRPr lang="en-US" sz="2400" dirty="0">
              <a:latin typeface="FreightSans Pro Book" panose="02000606030000020004" pitchFamily="2" charset="0"/>
            </a:endParaRPr>
          </a:p>
          <a:p>
            <a:r>
              <a:rPr lang="en-US" sz="2400" dirty="0">
                <a:latin typeface="FreightSans Pro Book" panose="02000606030000020004" pitchFamily="2" charset="0"/>
              </a:rPr>
              <a:t>Tap into new, emerging platform like Facebook Instant Games and WeChat</a:t>
            </a:r>
          </a:p>
          <a:p>
            <a:endParaRPr lang="en-US" sz="2400" dirty="0">
              <a:latin typeface="FreightSans Pro Book" panose="02000606030000020004" pitchFamily="2" charset="0"/>
            </a:endParaRPr>
          </a:p>
          <a:p>
            <a:r>
              <a:rPr lang="en-US" sz="2400" dirty="0">
                <a:latin typeface="FreightSans Pro Book" panose="02000606030000020004" pitchFamily="2" charset="0"/>
              </a:rPr>
              <a:t>Build cross-platform, native mobile games with tools like Apache Cordova</a:t>
            </a:r>
          </a:p>
          <a:p>
            <a:endParaRPr lang="en-US" sz="2400" dirty="0">
              <a:latin typeface="FreightSans Pro Book" panose="02000606030000020004" pitchFamily="2" charset="0"/>
            </a:endParaRPr>
          </a:p>
          <a:p>
            <a:endParaRPr lang="en-US" sz="2400" dirty="0">
              <a:latin typeface="FreightSans Pro Book" panose="02000606030000020004" pitchFamily="2" charset="0"/>
            </a:endParaRPr>
          </a:p>
        </p:txBody>
      </p:sp>
      <p:sp>
        <p:nvSpPr>
          <p:cNvPr id="10" name="Text Placeholder 9">
            <a:extLst>
              <a:ext uri="{FF2B5EF4-FFF2-40B4-BE49-F238E27FC236}">
                <a16:creationId xmlns:a16="http://schemas.microsoft.com/office/drawing/2014/main" id="{660EFA55-5EE6-9149-AFC3-789B671571EF}"/>
              </a:ext>
            </a:extLst>
          </p:cNvPr>
          <p:cNvSpPr>
            <a:spLocks noGrp="1"/>
          </p:cNvSpPr>
          <p:nvPr>
            <p:ph type="body" sz="quarter" idx="3"/>
          </p:nvPr>
        </p:nvSpPr>
        <p:spPr>
          <a:xfrm>
            <a:off x="6172200" y="1337594"/>
            <a:ext cx="5183188" cy="823912"/>
          </a:xfrm>
        </p:spPr>
        <p:txBody>
          <a:bodyPr vert="horz" lIns="91440" tIns="45720" rIns="91440" bIns="45720" rtlCol="0" anchor="ctr">
            <a:normAutofit/>
          </a:bodyPr>
          <a:lstStyle/>
          <a:p>
            <a:r>
              <a:rPr lang="en-US" dirty="0">
                <a:latin typeface="FreightSans Pro Semibold" panose="02000606030000020004" pitchFamily="2" charset="0"/>
              </a:rPr>
              <a:t>Disadvantages</a:t>
            </a:r>
          </a:p>
        </p:txBody>
      </p:sp>
      <p:sp>
        <p:nvSpPr>
          <p:cNvPr id="11" name="Content Placeholder 10">
            <a:extLst>
              <a:ext uri="{FF2B5EF4-FFF2-40B4-BE49-F238E27FC236}">
                <a16:creationId xmlns:a16="http://schemas.microsoft.com/office/drawing/2014/main" id="{8A14D113-60D3-814F-B82B-EB4FFAC05A17}"/>
              </a:ext>
            </a:extLst>
          </p:cNvPr>
          <p:cNvSpPr>
            <a:spLocks noGrp="1"/>
          </p:cNvSpPr>
          <p:nvPr>
            <p:ph sz="quarter" idx="4"/>
          </p:nvPr>
        </p:nvSpPr>
        <p:spPr>
          <a:xfrm>
            <a:off x="6172200" y="2161506"/>
            <a:ext cx="5183188" cy="4028157"/>
          </a:xfrm>
        </p:spPr>
        <p:txBody>
          <a:bodyPr vert="horz" lIns="91440" tIns="45720" rIns="91440" bIns="45720" rtlCol="0">
            <a:normAutofit/>
          </a:bodyPr>
          <a:lstStyle/>
          <a:p>
            <a:r>
              <a:rPr lang="en-US" sz="2400" dirty="0">
                <a:latin typeface="FreightSans Pro Book" panose="02000606030000020004" pitchFamily="2" charset="0"/>
              </a:rPr>
              <a:t>Graphical fidelity is harder to achieve</a:t>
            </a:r>
          </a:p>
          <a:p>
            <a:endParaRPr lang="en-US" sz="2400" dirty="0">
              <a:latin typeface="FreightSans Pro Book" panose="02000606030000020004" pitchFamily="2" charset="0"/>
            </a:endParaRPr>
          </a:p>
          <a:p>
            <a:r>
              <a:rPr lang="en-US" sz="2400" dirty="0">
                <a:latin typeface="FreightSans Pro Book" panose="02000606030000020004" pitchFamily="2" charset="0"/>
              </a:rPr>
              <a:t>Performance is not as good as native, and battery life may suffer</a:t>
            </a:r>
          </a:p>
        </p:txBody>
      </p:sp>
    </p:spTree>
    <p:extLst>
      <p:ext uri="{BB962C8B-B14F-4D97-AF65-F5344CB8AC3E}">
        <p14:creationId xmlns:p14="http://schemas.microsoft.com/office/powerpoint/2010/main" val="1135759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3E436F5-E296-CF43-A41A-0CB657119879}"/>
              </a:ext>
            </a:extLst>
          </p:cNvPr>
          <p:cNvSpPr>
            <a:spLocks noGrp="1"/>
          </p:cNvSpPr>
          <p:nvPr>
            <p:ph type="title"/>
          </p:nvPr>
        </p:nvSpPr>
        <p:spPr>
          <a:xfrm>
            <a:off x="839788" y="365126"/>
            <a:ext cx="10515600" cy="972468"/>
          </a:xfrm>
        </p:spPr>
        <p:txBody>
          <a:bodyPr>
            <a:normAutofit/>
          </a:bodyPr>
          <a:lstStyle/>
          <a:p>
            <a:r>
              <a:rPr lang="en-US" sz="3200" dirty="0">
                <a:latin typeface="FreightSans Pro Book" panose="02000606030000020004" pitchFamily="2" charset="0"/>
              </a:rPr>
              <a:t>The Canvas Element</a:t>
            </a:r>
          </a:p>
        </p:txBody>
      </p:sp>
      <p:sp>
        <p:nvSpPr>
          <p:cNvPr id="8" name="Content Placeholder 7">
            <a:extLst>
              <a:ext uri="{FF2B5EF4-FFF2-40B4-BE49-F238E27FC236}">
                <a16:creationId xmlns:a16="http://schemas.microsoft.com/office/drawing/2014/main" id="{7C302C45-7815-7246-8AA6-0CF8409B6901}"/>
              </a:ext>
            </a:extLst>
          </p:cNvPr>
          <p:cNvSpPr>
            <a:spLocks noGrp="1"/>
          </p:cNvSpPr>
          <p:nvPr>
            <p:ph sz="half" idx="2"/>
          </p:nvPr>
        </p:nvSpPr>
        <p:spPr>
          <a:xfrm>
            <a:off x="839788" y="1455938"/>
            <a:ext cx="10515600" cy="4733725"/>
          </a:xfrm>
          <a:prstGeom prst="roundRect">
            <a:avLst>
              <a:gd name="adj" fmla="val 914"/>
            </a:avLst>
          </a:prstGeom>
          <a:solidFill>
            <a:schemeClr val="bg1">
              <a:lumMod val="95000"/>
            </a:schemeClr>
          </a:solidFill>
        </p:spPr>
        <p:txBody>
          <a:bodyPr anchor="ctr">
            <a:normAutofit/>
          </a:bodyPr>
          <a:lstStyle/>
          <a:p>
            <a:pPr marL="0" indent="0">
              <a:buNone/>
            </a:pPr>
            <a:r>
              <a:rPr lang="en-US" sz="1800" dirty="0">
                <a:solidFill>
                  <a:schemeClr val="tx1">
                    <a:lumMod val="50000"/>
                    <a:lumOff val="50000"/>
                  </a:schemeClr>
                </a:solidFill>
                <a:latin typeface="Consolas" panose="020B0609020204030204" pitchFamily="49" charset="0"/>
                <a:cs typeface="Consolas" panose="020B0609020204030204" pitchFamily="49" charset="0"/>
              </a:rPr>
              <a:t>&lt;!-- </a:t>
            </a:r>
            <a:r>
              <a:rPr lang="en-US" sz="1800" dirty="0" err="1">
                <a:solidFill>
                  <a:schemeClr val="tx1">
                    <a:lumMod val="50000"/>
                    <a:lumOff val="50000"/>
                  </a:schemeClr>
                </a:solidFill>
                <a:latin typeface="Consolas" panose="020B0609020204030204" pitchFamily="49" charset="0"/>
                <a:cs typeface="Consolas" panose="020B0609020204030204" pitchFamily="49" charset="0"/>
              </a:rPr>
              <a:t>index.html</a:t>
            </a:r>
            <a:r>
              <a:rPr lang="en-US" sz="1800" dirty="0">
                <a:solidFill>
                  <a:schemeClr val="tx1">
                    <a:lumMod val="50000"/>
                    <a:lumOff val="50000"/>
                  </a:schemeClr>
                </a:solidFill>
                <a:latin typeface="Consolas" panose="020B0609020204030204" pitchFamily="49" charset="0"/>
                <a:cs typeface="Consolas" panose="020B0609020204030204" pitchFamily="49" charset="0"/>
              </a:rPr>
              <a:t> --&gt;</a:t>
            </a:r>
          </a:p>
          <a:p>
            <a:pPr marL="0" indent="0">
              <a:buNone/>
            </a:pPr>
            <a:endParaRPr lang="en-US" sz="1800" dirty="0">
              <a:solidFill>
                <a:schemeClr val="bg1">
                  <a:lumMod val="75000"/>
                </a:schemeClr>
              </a:solidFill>
              <a:latin typeface="Consolas" panose="020B0609020204030204" pitchFamily="49" charset="0"/>
              <a:cs typeface="Consolas" panose="020B0609020204030204" pitchFamily="49" charset="0"/>
            </a:endParaRPr>
          </a:p>
          <a:p>
            <a:pPr marL="0" indent="0">
              <a:buNone/>
            </a:pPr>
            <a:r>
              <a:rPr lang="en-US" sz="1800" dirty="0">
                <a:solidFill>
                  <a:schemeClr val="bg1">
                    <a:lumMod val="75000"/>
                  </a:schemeClr>
                </a:solidFill>
                <a:latin typeface="Consolas" panose="020B0609020204030204" pitchFamily="49" charset="0"/>
                <a:cs typeface="Consolas" panose="020B0609020204030204" pitchFamily="49" charset="0"/>
              </a:rPr>
              <a:t>&lt;!doctype html&gt;</a:t>
            </a:r>
          </a:p>
          <a:p>
            <a:pPr marL="0" indent="0">
              <a:buNone/>
            </a:pPr>
            <a:r>
              <a:rPr lang="en-US" sz="1800" dirty="0">
                <a:solidFill>
                  <a:schemeClr val="bg1">
                    <a:lumMod val="75000"/>
                  </a:schemeClr>
                </a:solidFill>
                <a:latin typeface="Consolas" panose="020B0609020204030204" pitchFamily="49" charset="0"/>
                <a:cs typeface="Consolas" panose="020B0609020204030204" pitchFamily="49" charset="0"/>
              </a:rPr>
              <a:t>&lt;html&gt;</a:t>
            </a:r>
          </a:p>
          <a:p>
            <a:pPr marL="0" indent="0">
              <a:buNone/>
            </a:pPr>
            <a:r>
              <a:rPr lang="en-US" sz="1800" dirty="0">
                <a:solidFill>
                  <a:schemeClr val="bg1">
                    <a:lumMod val="75000"/>
                  </a:schemeClr>
                </a:solidFill>
                <a:latin typeface="Consolas" panose="020B0609020204030204" pitchFamily="49" charset="0"/>
                <a:cs typeface="Consolas" panose="020B0609020204030204" pitchFamily="49" charset="0"/>
              </a:rPr>
              <a:t>  &lt;head&gt;</a:t>
            </a:r>
          </a:p>
          <a:p>
            <a:pPr marL="0" indent="0">
              <a:buNone/>
            </a:pPr>
            <a:r>
              <a:rPr lang="en-US" sz="1800" dirty="0">
                <a:solidFill>
                  <a:schemeClr val="bg1">
                    <a:lumMod val="75000"/>
                  </a:schemeClr>
                </a:solidFill>
                <a:latin typeface="Consolas" panose="020B0609020204030204" pitchFamily="49" charset="0"/>
                <a:cs typeface="Consolas" panose="020B0609020204030204" pitchFamily="49" charset="0"/>
              </a:rPr>
              <a:t>    &lt;title&gt;My Awesome Game&lt;/title&gt;</a:t>
            </a:r>
          </a:p>
          <a:p>
            <a:pPr marL="0" indent="0">
              <a:buNone/>
            </a:pPr>
            <a:r>
              <a:rPr lang="en-US" sz="1800" dirty="0">
                <a:solidFill>
                  <a:schemeClr val="bg1">
                    <a:lumMod val="75000"/>
                  </a:schemeClr>
                </a:solidFill>
                <a:latin typeface="Consolas" panose="020B0609020204030204" pitchFamily="49" charset="0"/>
                <a:cs typeface="Consolas" panose="020B0609020204030204" pitchFamily="49" charset="0"/>
              </a:rPr>
              <a:t>  &lt;/head&gt;</a:t>
            </a:r>
          </a:p>
          <a:p>
            <a:pPr marL="0" indent="0">
              <a:buNone/>
            </a:pPr>
            <a:r>
              <a:rPr lang="en-US" sz="1800" dirty="0">
                <a:solidFill>
                  <a:schemeClr val="bg1">
                    <a:lumMod val="75000"/>
                  </a:schemeClr>
                </a:solidFill>
                <a:latin typeface="Consolas" panose="020B0609020204030204" pitchFamily="49" charset="0"/>
                <a:cs typeface="Consolas" panose="020B0609020204030204" pitchFamily="49" charset="0"/>
              </a:rPr>
              <a:t>  &lt;body&gt;</a:t>
            </a:r>
          </a:p>
          <a:p>
            <a:pPr marL="0" indent="0">
              <a:buNone/>
            </a:pPr>
            <a:r>
              <a:rPr lang="en-US" sz="1800" dirty="0">
                <a:latin typeface="Consolas" panose="020B0609020204030204" pitchFamily="49" charset="0"/>
                <a:cs typeface="Consolas" panose="020B0609020204030204" pitchFamily="49" charset="0"/>
              </a:rPr>
              <a:t>    &lt;</a:t>
            </a:r>
            <a:r>
              <a:rPr lang="en-US" sz="1800" b="1" dirty="0">
                <a:latin typeface="Consolas" panose="020B0609020204030204" pitchFamily="49" charset="0"/>
                <a:cs typeface="Consolas" panose="020B0609020204030204" pitchFamily="49" charset="0"/>
              </a:rPr>
              <a:t>canvas</a:t>
            </a:r>
            <a:r>
              <a:rPr lang="en-US" sz="1800" dirty="0">
                <a:latin typeface="Consolas" panose="020B0609020204030204" pitchFamily="49" charset="0"/>
                <a:cs typeface="Consolas" panose="020B0609020204030204" pitchFamily="49" charset="0"/>
              </a:rPr>
              <a:t> id="main-canvas" width="600" height="800"&gt;&lt;/</a:t>
            </a:r>
            <a:r>
              <a:rPr lang="en-US" sz="1800" b="1" dirty="0">
                <a:latin typeface="Consolas" panose="020B0609020204030204" pitchFamily="49" charset="0"/>
                <a:cs typeface="Consolas" panose="020B0609020204030204" pitchFamily="49" charset="0"/>
              </a:rPr>
              <a:t>canvas</a:t>
            </a:r>
            <a:r>
              <a:rPr lang="en-US" sz="1800" dirty="0">
                <a:latin typeface="Consolas" panose="020B0609020204030204" pitchFamily="49" charset="0"/>
                <a:cs typeface="Consolas" panose="020B0609020204030204" pitchFamily="49" charset="0"/>
              </a:rPr>
              <a:t>&gt;</a:t>
            </a:r>
          </a:p>
          <a:p>
            <a:pPr marL="0" indent="0">
              <a:buNone/>
            </a:pPr>
            <a:r>
              <a:rPr lang="en-US" sz="1800" dirty="0">
                <a:solidFill>
                  <a:schemeClr val="bg1">
                    <a:lumMod val="75000"/>
                  </a:schemeClr>
                </a:solidFill>
                <a:latin typeface="Consolas" panose="020B0609020204030204" pitchFamily="49" charset="0"/>
                <a:cs typeface="Consolas" panose="020B0609020204030204" pitchFamily="49" charset="0"/>
              </a:rPr>
              <a:t>    &lt;script </a:t>
            </a:r>
            <a:r>
              <a:rPr lang="en-US" sz="1800" dirty="0" err="1">
                <a:solidFill>
                  <a:schemeClr val="bg1">
                    <a:lumMod val="75000"/>
                  </a:schemeClr>
                </a:solidFill>
                <a:latin typeface="Consolas" panose="020B0609020204030204" pitchFamily="49" charset="0"/>
                <a:cs typeface="Consolas" panose="020B0609020204030204" pitchFamily="49" charset="0"/>
              </a:rPr>
              <a:t>src</a:t>
            </a:r>
            <a:r>
              <a:rPr lang="en-US" sz="1800" dirty="0">
                <a:solidFill>
                  <a:schemeClr val="bg1">
                    <a:lumMod val="75000"/>
                  </a:schemeClr>
                </a:solidFill>
                <a:latin typeface="Consolas" panose="020B0609020204030204" pitchFamily="49" charset="0"/>
                <a:cs typeface="Consolas" panose="020B0609020204030204" pitchFamily="49" charset="0"/>
              </a:rPr>
              <a:t>="</a:t>
            </a:r>
            <a:r>
              <a:rPr lang="en-US" sz="1800" dirty="0" err="1">
                <a:solidFill>
                  <a:schemeClr val="bg1">
                    <a:lumMod val="75000"/>
                  </a:schemeClr>
                </a:solidFill>
                <a:latin typeface="Consolas" panose="020B0609020204030204" pitchFamily="49" charset="0"/>
                <a:cs typeface="Consolas" panose="020B0609020204030204" pitchFamily="49" charset="0"/>
              </a:rPr>
              <a:t>main.js</a:t>
            </a:r>
            <a:r>
              <a:rPr lang="en-US" sz="1800" dirty="0">
                <a:solidFill>
                  <a:schemeClr val="bg1">
                    <a:lumMod val="75000"/>
                  </a:schemeClr>
                </a:solidFill>
                <a:latin typeface="Consolas" panose="020B0609020204030204" pitchFamily="49" charset="0"/>
                <a:cs typeface="Consolas" panose="020B0609020204030204" pitchFamily="49" charset="0"/>
              </a:rPr>
              <a:t>"&gt;&lt;/script&gt;</a:t>
            </a:r>
          </a:p>
          <a:p>
            <a:pPr marL="0" indent="0">
              <a:buNone/>
            </a:pPr>
            <a:r>
              <a:rPr lang="en-US" sz="1800" dirty="0">
                <a:solidFill>
                  <a:schemeClr val="bg1">
                    <a:lumMod val="75000"/>
                  </a:schemeClr>
                </a:solidFill>
                <a:latin typeface="Consolas" panose="020B0609020204030204" pitchFamily="49" charset="0"/>
                <a:cs typeface="Consolas" panose="020B0609020204030204" pitchFamily="49" charset="0"/>
              </a:rPr>
              <a:t>  &lt;/body&gt;</a:t>
            </a:r>
          </a:p>
          <a:p>
            <a:pPr marL="0" indent="0">
              <a:buNone/>
            </a:pPr>
            <a:r>
              <a:rPr lang="en-US" sz="1800" dirty="0">
                <a:solidFill>
                  <a:schemeClr val="bg1">
                    <a:lumMod val="75000"/>
                  </a:schemeClr>
                </a:solidFill>
                <a:latin typeface="Consolas" panose="020B0609020204030204" pitchFamily="49" charset="0"/>
                <a:cs typeface="Consolas" panose="020B0609020204030204" pitchFamily="49" charset="0"/>
              </a:rPr>
              <a:t>&lt;/html&gt;</a:t>
            </a:r>
          </a:p>
        </p:txBody>
      </p:sp>
      <p:sp>
        <p:nvSpPr>
          <p:cNvPr id="12" name="Rectangle 11">
            <a:extLst>
              <a:ext uri="{FF2B5EF4-FFF2-40B4-BE49-F238E27FC236}">
                <a16:creationId xmlns:a16="http://schemas.microsoft.com/office/drawing/2014/main" id="{5D572DA0-0C01-234E-9FDD-499CFC7A3EC1}"/>
              </a:ext>
            </a:extLst>
          </p:cNvPr>
          <p:cNvSpPr/>
          <p:nvPr/>
        </p:nvSpPr>
        <p:spPr>
          <a:xfrm>
            <a:off x="9223899" y="1455938"/>
            <a:ext cx="2128313" cy="369332"/>
          </a:xfrm>
          <a:prstGeom prst="rect">
            <a:avLst/>
          </a:prstGeom>
        </p:spPr>
        <p:txBody>
          <a:bodyPr wrap="square">
            <a:spAutoFit/>
          </a:bodyPr>
          <a:lstStyle/>
          <a:p>
            <a:pPr algn="r"/>
            <a:r>
              <a:rPr lang="en-US" dirty="0">
                <a:solidFill>
                  <a:schemeClr val="bg1">
                    <a:lumMod val="50000"/>
                  </a:schemeClr>
                </a:solidFill>
                <a:latin typeface="Consolas" panose="020B0609020204030204" pitchFamily="49" charset="0"/>
                <a:cs typeface="Consolas" panose="020B0609020204030204" pitchFamily="49" charset="0"/>
              </a:rPr>
              <a:t>HTML</a:t>
            </a:r>
            <a:endParaRPr lang="en-US" dirty="0">
              <a:solidFill>
                <a:schemeClr val="bg1">
                  <a:lumMod val="50000"/>
                </a:schemeClr>
              </a:solidFill>
            </a:endParaRPr>
          </a:p>
        </p:txBody>
      </p:sp>
    </p:spTree>
    <p:extLst>
      <p:ext uri="{BB962C8B-B14F-4D97-AF65-F5344CB8AC3E}">
        <p14:creationId xmlns:p14="http://schemas.microsoft.com/office/powerpoint/2010/main" val="36878670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3E436F5-E296-CF43-A41A-0CB657119879}"/>
              </a:ext>
            </a:extLst>
          </p:cNvPr>
          <p:cNvSpPr>
            <a:spLocks noGrp="1"/>
          </p:cNvSpPr>
          <p:nvPr>
            <p:ph type="title"/>
          </p:nvPr>
        </p:nvSpPr>
        <p:spPr>
          <a:xfrm>
            <a:off x="839788" y="365126"/>
            <a:ext cx="10515600" cy="972468"/>
          </a:xfrm>
        </p:spPr>
        <p:txBody>
          <a:bodyPr>
            <a:normAutofit/>
          </a:bodyPr>
          <a:lstStyle/>
          <a:p>
            <a:r>
              <a:rPr lang="en-US" sz="3200" dirty="0">
                <a:latin typeface="FreightSans Pro Book" panose="02000606030000020004" pitchFamily="2" charset="0"/>
              </a:rPr>
              <a:t>Drawing in 2D</a:t>
            </a:r>
          </a:p>
        </p:txBody>
      </p:sp>
      <p:sp>
        <p:nvSpPr>
          <p:cNvPr id="8" name="Content Placeholder 7">
            <a:extLst>
              <a:ext uri="{FF2B5EF4-FFF2-40B4-BE49-F238E27FC236}">
                <a16:creationId xmlns:a16="http://schemas.microsoft.com/office/drawing/2014/main" id="{7C302C45-7815-7246-8AA6-0CF8409B6901}"/>
              </a:ext>
            </a:extLst>
          </p:cNvPr>
          <p:cNvSpPr>
            <a:spLocks noGrp="1"/>
          </p:cNvSpPr>
          <p:nvPr>
            <p:ph sz="half" idx="2"/>
          </p:nvPr>
        </p:nvSpPr>
        <p:spPr>
          <a:xfrm>
            <a:off x="839788" y="1455938"/>
            <a:ext cx="10515600" cy="4733725"/>
          </a:xfrm>
          <a:prstGeom prst="roundRect">
            <a:avLst>
              <a:gd name="adj" fmla="val 914"/>
            </a:avLst>
          </a:prstGeom>
          <a:solidFill>
            <a:schemeClr val="bg1">
              <a:lumMod val="95000"/>
            </a:schemeClr>
          </a:solidFill>
        </p:spPr>
        <p:txBody>
          <a:bodyPr anchor="ctr">
            <a:normAutofit/>
          </a:bodyPr>
          <a:lstStyle/>
          <a:p>
            <a:pPr marL="0" indent="0">
              <a:buNone/>
            </a:pPr>
            <a:r>
              <a:rPr lang="en-US" sz="1800" dirty="0">
                <a:solidFill>
                  <a:schemeClr val="tx1">
                    <a:lumMod val="50000"/>
                    <a:lumOff val="50000"/>
                  </a:schemeClr>
                </a:solidFill>
                <a:latin typeface="Consolas" panose="020B0609020204030204" pitchFamily="49" charset="0"/>
                <a:cs typeface="Consolas" panose="020B0609020204030204" pitchFamily="49" charset="0"/>
              </a:rPr>
              <a:t>&lt;!-- </a:t>
            </a:r>
            <a:r>
              <a:rPr lang="en-US" sz="1800" dirty="0" err="1">
                <a:solidFill>
                  <a:schemeClr val="tx1">
                    <a:lumMod val="50000"/>
                    <a:lumOff val="50000"/>
                  </a:schemeClr>
                </a:solidFill>
                <a:latin typeface="Consolas" panose="020B0609020204030204" pitchFamily="49" charset="0"/>
                <a:cs typeface="Consolas" panose="020B0609020204030204" pitchFamily="49" charset="0"/>
              </a:rPr>
              <a:t>main.js</a:t>
            </a:r>
            <a:r>
              <a:rPr lang="en-US" sz="1800" dirty="0">
                <a:solidFill>
                  <a:schemeClr val="tx1">
                    <a:lumMod val="50000"/>
                    <a:lumOff val="50000"/>
                  </a:schemeClr>
                </a:solidFill>
                <a:latin typeface="Consolas" panose="020B0609020204030204" pitchFamily="49" charset="0"/>
                <a:cs typeface="Consolas" panose="020B0609020204030204" pitchFamily="49" charset="0"/>
              </a:rPr>
              <a:t> --&gt;</a:t>
            </a:r>
          </a:p>
          <a:p>
            <a:pPr marL="0" indent="0">
              <a:buNone/>
            </a:pPr>
            <a:endParaRPr lang="en-US" sz="1800" dirty="0">
              <a:solidFill>
                <a:schemeClr val="bg1">
                  <a:lumMod val="75000"/>
                </a:schemeClr>
              </a:solidFill>
              <a:latin typeface="Consolas" panose="020B0609020204030204" pitchFamily="49" charset="0"/>
              <a:cs typeface="Consolas" panose="020B0609020204030204" pitchFamily="49" charset="0"/>
            </a:endParaRPr>
          </a:p>
          <a:p>
            <a:pPr marL="0" indent="0">
              <a:buNone/>
            </a:pPr>
            <a:r>
              <a:rPr lang="en-US" sz="1800" dirty="0">
                <a:solidFill>
                  <a:schemeClr val="bg1">
                    <a:lumMod val="75000"/>
                  </a:schemeClr>
                </a:solidFill>
                <a:latin typeface="Consolas" panose="020B0609020204030204" pitchFamily="49" charset="0"/>
                <a:cs typeface="Consolas" panose="020B0609020204030204" pitchFamily="49" charset="0"/>
              </a:rPr>
              <a:t>const assets = require('./</a:t>
            </a:r>
            <a:r>
              <a:rPr lang="en-US" sz="1800" dirty="0" err="1">
                <a:solidFill>
                  <a:schemeClr val="bg1">
                    <a:lumMod val="75000"/>
                  </a:schemeClr>
                </a:solidFill>
                <a:latin typeface="Consolas" panose="020B0609020204030204" pitchFamily="49" charset="0"/>
                <a:cs typeface="Consolas" panose="020B0609020204030204" pitchFamily="49" charset="0"/>
              </a:rPr>
              <a:t>assets.js</a:t>
            </a:r>
            <a:r>
              <a:rPr lang="en-US" sz="1800" dirty="0">
                <a:solidFill>
                  <a:schemeClr val="bg1">
                    <a:lumMod val="75000"/>
                  </a:schemeClr>
                </a:solidFill>
                <a:latin typeface="Consolas" panose="020B0609020204030204" pitchFamily="49" charset="0"/>
                <a:cs typeface="Consolas" panose="020B0609020204030204" pitchFamily="49" charset="0"/>
              </a:rPr>
              <a:t>');</a:t>
            </a:r>
          </a:p>
          <a:p>
            <a:pPr marL="0" indent="0">
              <a:buNone/>
            </a:pPr>
            <a:endParaRPr lang="en-US" sz="1800" dirty="0">
              <a:solidFill>
                <a:schemeClr val="bg1">
                  <a:lumMod val="75000"/>
                </a:schemeClr>
              </a:solidFill>
              <a:latin typeface="Consolas" panose="020B0609020204030204" pitchFamily="49" charset="0"/>
              <a:cs typeface="Consolas" panose="020B0609020204030204" pitchFamily="49" charset="0"/>
            </a:endParaRPr>
          </a:p>
          <a:p>
            <a:pPr marL="0" indent="0">
              <a:buNone/>
            </a:pPr>
            <a:r>
              <a:rPr lang="en-US" sz="1800" dirty="0">
                <a:latin typeface="Consolas" panose="020B0609020204030204" pitchFamily="49" charset="0"/>
                <a:cs typeface="Consolas" panose="020B0609020204030204" pitchFamily="49" charset="0"/>
              </a:rPr>
              <a:t>const </a:t>
            </a:r>
            <a:r>
              <a:rPr lang="en-US" sz="1800" b="1" dirty="0">
                <a:latin typeface="Consolas" panose="020B0609020204030204" pitchFamily="49" charset="0"/>
                <a:cs typeface="Consolas" panose="020B0609020204030204" pitchFamily="49" charset="0"/>
              </a:rPr>
              <a:t>canvas</a:t>
            </a:r>
            <a:r>
              <a:rPr lang="en-US" sz="1800" dirty="0">
                <a:latin typeface="Consolas" panose="020B0609020204030204" pitchFamily="49" charset="0"/>
                <a:cs typeface="Consolas" panose="020B0609020204030204" pitchFamily="49" charset="0"/>
              </a:rPr>
              <a:t> = </a:t>
            </a:r>
            <a:r>
              <a:rPr lang="en-US" sz="1800" dirty="0" err="1">
                <a:latin typeface="Consolas" panose="020B0609020204030204" pitchFamily="49" charset="0"/>
                <a:cs typeface="Consolas" panose="020B0609020204030204" pitchFamily="49" charset="0"/>
              </a:rPr>
              <a:t>document.getElementById</a:t>
            </a:r>
            <a:r>
              <a:rPr lang="en-US" sz="1800" dirty="0">
                <a:latin typeface="Consolas" panose="020B0609020204030204" pitchFamily="49" charset="0"/>
                <a:cs typeface="Consolas" panose="020B0609020204030204" pitchFamily="49" charset="0"/>
              </a:rPr>
              <a:t>('main-canvas');</a:t>
            </a:r>
          </a:p>
          <a:p>
            <a:pPr marL="0" indent="0">
              <a:buNone/>
            </a:pPr>
            <a:r>
              <a:rPr lang="en-US" sz="1800" dirty="0">
                <a:latin typeface="Consolas" panose="020B0609020204030204" pitchFamily="49" charset="0"/>
                <a:cs typeface="Consolas" panose="020B0609020204030204" pitchFamily="49" charset="0"/>
              </a:rPr>
              <a:t>const </a:t>
            </a:r>
            <a:r>
              <a:rPr lang="en-US" sz="1800" b="1" dirty="0">
                <a:latin typeface="Consolas" panose="020B0609020204030204" pitchFamily="49" charset="0"/>
                <a:cs typeface="Consolas" panose="020B0609020204030204" pitchFamily="49" charset="0"/>
              </a:rPr>
              <a:t>context</a:t>
            </a:r>
            <a:r>
              <a:rPr lang="en-US" sz="1800" dirty="0">
                <a:latin typeface="Consolas" panose="020B0609020204030204" pitchFamily="49" charset="0"/>
                <a:cs typeface="Consolas" panose="020B0609020204030204" pitchFamily="49" charset="0"/>
              </a:rPr>
              <a:t> = </a:t>
            </a:r>
            <a:r>
              <a:rPr lang="en-US" sz="1800" dirty="0" err="1">
                <a:latin typeface="Consolas" panose="020B0609020204030204" pitchFamily="49" charset="0"/>
                <a:cs typeface="Consolas" panose="020B0609020204030204" pitchFamily="49" charset="0"/>
              </a:rPr>
              <a:t>canvas.getContext</a:t>
            </a:r>
            <a:r>
              <a:rPr lang="en-US" sz="1800" dirty="0">
                <a:latin typeface="Consolas" panose="020B0609020204030204" pitchFamily="49" charset="0"/>
                <a:cs typeface="Consolas" panose="020B0609020204030204" pitchFamily="49" charset="0"/>
              </a:rPr>
              <a:t>('2d');</a:t>
            </a:r>
          </a:p>
          <a:p>
            <a:pPr marL="0" indent="0">
              <a:buNone/>
            </a:pPr>
            <a:endParaRPr lang="en-US" sz="1800" dirty="0">
              <a:solidFill>
                <a:schemeClr val="bg1">
                  <a:lumMod val="75000"/>
                </a:schemeClr>
              </a:solidFill>
              <a:latin typeface="Consolas" panose="020B0609020204030204" pitchFamily="49" charset="0"/>
              <a:cs typeface="Consolas" panose="020B0609020204030204" pitchFamily="49" charset="0"/>
            </a:endParaRPr>
          </a:p>
          <a:p>
            <a:pPr marL="0" indent="0">
              <a:buNone/>
            </a:pPr>
            <a:r>
              <a:rPr lang="en-US" sz="1800" dirty="0" err="1">
                <a:solidFill>
                  <a:schemeClr val="bg1">
                    <a:lumMod val="75000"/>
                  </a:schemeClr>
                </a:solidFill>
                <a:latin typeface="Consolas" panose="020B0609020204030204" pitchFamily="49" charset="0"/>
                <a:cs typeface="Consolas" panose="020B0609020204030204" pitchFamily="49" charset="0"/>
              </a:rPr>
              <a:t>assets.loadImage</a:t>
            </a:r>
            <a:r>
              <a:rPr lang="en-US" sz="1800" dirty="0">
                <a:solidFill>
                  <a:schemeClr val="bg1">
                    <a:lumMod val="75000"/>
                  </a:schemeClr>
                </a:solidFill>
                <a:latin typeface="Consolas" panose="020B0609020204030204" pitchFamily="49" charset="0"/>
                <a:cs typeface="Consolas" panose="020B0609020204030204" pitchFamily="49" charset="0"/>
              </a:rPr>
              <a:t>('images/</a:t>
            </a:r>
            <a:r>
              <a:rPr lang="en-US" sz="1800" dirty="0" err="1">
                <a:solidFill>
                  <a:schemeClr val="bg1">
                    <a:lumMod val="75000"/>
                  </a:schemeClr>
                </a:solidFill>
                <a:latin typeface="Consolas" panose="020B0609020204030204" pitchFamily="49" charset="0"/>
                <a:cs typeface="Consolas" panose="020B0609020204030204" pitchFamily="49" charset="0"/>
              </a:rPr>
              <a:t>green_blob.png</a:t>
            </a:r>
            <a:r>
              <a:rPr lang="en-US" sz="1800" dirty="0">
                <a:solidFill>
                  <a:schemeClr val="bg1">
                    <a:lumMod val="75000"/>
                  </a:schemeClr>
                </a:solidFill>
                <a:latin typeface="Consolas" panose="020B0609020204030204" pitchFamily="49" charset="0"/>
                <a:cs typeface="Consolas" panose="020B0609020204030204" pitchFamily="49" charset="0"/>
              </a:rPr>
              <a:t>').then(</a:t>
            </a:r>
            <a:r>
              <a:rPr lang="en-US" sz="1800" dirty="0" err="1">
                <a:solidFill>
                  <a:schemeClr val="bg1">
                    <a:lumMod val="75000"/>
                  </a:schemeClr>
                </a:solidFill>
                <a:latin typeface="Consolas" panose="020B0609020204030204" pitchFamily="49" charset="0"/>
                <a:cs typeface="Consolas" panose="020B0609020204030204" pitchFamily="49" charset="0"/>
              </a:rPr>
              <a:t>img</a:t>
            </a:r>
            <a:r>
              <a:rPr lang="en-US" sz="1800" dirty="0">
                <a:solidFill>
                  <a:schemeClr val="bg1">
                    <a:lumMod val="75000"/>
                  </a:schemeClr>
                </a:solidFill>
                <a:latin typeface="Consolas" panose="020B0609020204030204" pitchFamily="49" charset="0"/>
                <a:cs typeface="Consolas" panose="020B0609020204030204" pitchFamily="49" charset="0"/>
              </a:rPr>
              <a:t> =&gt; {</a:t>
            </a:r>
          </a:p>
          <a:p>
            <a:pPr marL="0" indent="0">
              <a:buNone/>
            </a:pPr>
            <a:r>
              <a:rPr lang="en-US" sz="1800" dirty="0">
                <a:solidFill>
                  <a:schemeClr val="bg1">
                    <a:lumMod val="75000"/>
                  </a:schemeClr>
                </a:solidFill>
                <a:latin typeface="Consolas" panose="020B0609020204030204" pitchFamily="49" charset="0"/>
                <a:cs typeface="Consolas" panose="020B0609020204030204" pitchFamily="49" charset="0"/>
              </a:rPr>
              <a:t>    </a:t>
            </a:r>
            <a:r>
              <a:rPr lang="en-US" sz="1800" b="1" dirty="0" err="1">
                <a:latin typeface="Consolas" panose="020B0609020204030204" pitchFamily="49" charset="0"/>
                <a:cs typeface="Consolas" panose="020B0609020204030204" pitchFamily="49" charset="0"/>
              </a:rPr>
              <a:t>context</a:t>
            </a:r>
            <a:r>
              <a:rPr lang="en-US" sz="1800" dirty="0" err="1">
                <a:latin typeface="Consolas" panose="020B0609020204030204" pitchFamily="49" charset="0"/>
                <a:cs typeface="Consolas" panose="020B0609020204030204" pitchFamily="49" charset="0"/>
              </a:rPr>
              <a:t>.drawImage</a:t>
            </a:r>
            <a:r>
              <a:rPr lang="en-US" sz="1800" dirty="0">
                <a:latin typeface="Consolas" panose="020B0609020204030204" pitchFamily="49" charset="0"/>
                <a:cs typeface="Consolas" panose="020B0609020204030204" pitchFamily="49" charset="0"/>
              </a:rPr>
              <a:t>(</a:t>
            </a:r>
            <a:r>
              <a:rPr lang="en-US" sz="1800" dirty="0" err="1">
                <a:latin typeface="Consolas" panose="020B0609020204030204" pitchFamily="49" charset="0"/>
                <a:cs typeface="Consolas" panose="020B0609020204030204" pitchFamily="49" charset="0"/>
              </a:rPr>
              <a:t>img</a:t>
            </a:r>
            <a:r>
              <a:rPr lang="en-US" sz="1800" dirty="0">
                <a:latin typeface="Consolas" panose="020B0609020204030204" pitchFamily="49" charset="0"/>
                <a:cs typeface="Consolas" panose="020B0609020204030204" pitchFamily="49" charset="0"/>
              </a:rPr>
              <a:t>, 25, 25);</a:t>
            </a:r>
          </a:p>
          <a:p>
            <a:pPr marL="0" indent="0">
              <a:buNone/>
            </a:pPr>
            <a:r>
              <a:rPr lang="en-US" sz="1800" dirty="0">
                <a:solidFill>
                  <a:schemeClr val="bg1">
                    <a:lumMod val="75000"/>
                  </a:schemeClr>
                </a:solidFill>
                <a:latin typeface="Consolas" panose="020B0609020204030204" pitchFamily="49" charset="0"/>
                <a:cs typeface="Consolas" panose="020B0609020204030204" pitchFamily="49" charset="0"/>
              </a:rPr>
              <a:t>});</a:t>
            </a:r>
          </a:p>
        </p:txBody>
      </p:sp>
      <p:sp>
        <p:nvSpPr>
          <p:cNvPr id="4" name="Rectangle 3">
            <a:extLst>
              <a:ext uri="{FF2B5EF4-FFF2-40B4-BE49-F238E27FC236}">
                <a16:creationId xmlns:a16="http://schemas.microsoft.com/office/drawing/2014/main" id="{61C0C945-5BB3-2A43-871A-C5CBB59B007D}"/>
              </a:ext>
            </a:extLst>
          </p:cNvPr>
          <p:cNvSpPr/>
          <p:nvPr/>
        </p:nvSpPr>
        <p:spPr>
          <a:xfrm>
            <a:off x="9223899" y="1455938"/>
            <a:ext cx="2128313" cy="369332"/>
          </a:xfrm>
          <a:prstGeom prst="rect">
            <a:avLst/>
          </a:prstGeom>
        </p:spPr>
        <p:txBody>
          <a:bodyPr wrap="square">
            <a:spAutoFit/>
          </a:bodyPr>
          <a:lstStyle/>
          <a:p>
            <a:pPr algn="r"/>
            <a:r>
              <a:rPr lang="en-US" dirty="0">
                <a:solidFill>
                  <a:schemeClr val="bg1">
                    <a:lumMod val="50000"/>
                  </a:schemeClr>
                </a:solidFill>
                <a:latin typeface="Consolas" panose="020B0609020204030204" pitchFamily="49" charset="0"/>
                <a:cs typeface="Consolas" panose="020B0609020204030204" pitchFamily="49" charset="0"/>
              </a:rPr>
              <a:t>JavaScript</a:t>
            </a:r>
            <a:endParaRPr lang="en-US" dirty="0">
              <a:solidFill>
                <a:schemeClr val="bg1">
                  <a:lumMod val="50000"/>
                </a:schemeClr>
              </a:solidFill>
            </a:endParaRPr>
          </a:p>
        </p:txBody>
      </p:sp>
    </p:spTree>
    <p:extLst>
      <p:ext uri="{BB962C8B-B14F-4D97-AF65-F5344CB8AC3E}">
        <p14:creationId xmlns:p14="http://schemas.microsoft.com/office/powerpoint/2010/main" val="13637117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3E436F5-E296-CF43-A41A-0CB657119879}"/>
              </a:ext>
            </a:extLst>
          </p:cNvPr>
          <p:cNvSpPr>
            <a:spLocks noGrp="1"/>
          </p:cNvSpPr>
          <p:nvPr>
            <p:ph type="title"/>
          </p:nvPr>
        </p:nvSpPr>
        <p:spPr>
          <a:xfrm>
            <a:off x="839788" y="365126"/>
            <a:ext cx="10515600" cy="972468"/>
          </a:xfrm>
        </p:spPr>
        <p:txBody>
          <a:bodyPr>
            <a:normAutofit/>
          </a:bodyPr>
          <a:lstStyle/>
          <a:p>
            <a:r>
              <a:rPr lang="en-US" sz="3200" dirty="0">
                <a:latin typeface="FreightSans Pro Book" panose="02000606030000020004" pitchFamily="2" charset="0"/>
              </a:rPr>
              <a:t>Animation</a:t>
            </a:r>
          </a:p>
        </p:txBody>
      </p:sp>
      <p:sp>
        <p:nvSpPr>
          <p:cNvPr id="8" name="Content Placeholder 7">
            <a:extLst>
              <a:ext uri="{FF2B5EF4-FFF2-40B4-BE49-F238E27FC236}">
                <a16:creationId xmlns:a16="http://schemas.microsoft.com/office/drawing/2014/main" id="{7C302C45-7815-7246-8AA6-0CF8409B6901}"/>
              </a:ext>
            </a:extLst>
          </p:cNvPr>
          <p:cNvSpPr>
            <a:spLocks noGrp="1"/>
          </p:cNvSpPr>
          <p:nvPr>
            <p:ph sz="half" idx="2"/>
          </p:nvPr>
        </p:nvSpPr>
        <p:spPr>
          <a:xfrm>
            <a:off x="839788" y="1455938"/>
            <a:ext cx="10515600" cy="4733725"/>
          </a:xfrm>
          <a:prstGeom prst="roundRect">
            <a:avLst>
              <a:gd name="adj" fmla="val 914"/>
            </a:avLst>
          </a:prstGeom>
          <a:solidFill>
            <a:schemeClr val="bg1">
              <a:lumMod val="95000"/>
            </a:schemeClr>
          </a:solidFill>
        </p:spPr>
        <p:txBody>
          <a:bodyPr anchor="ctr">
            <a:normAutofit fontScale="92500" lnSpcReduction="10000"/>
          </a:bodyPr>
          <a:lstStyle/>
          <a:p>
            <a:pPr marL="0" indent="0">
              <a:buNone/>
            </a:pPr>
            <a:r>
              <a:rPr lang="en-US" sz="1800" dirty="0">
                <a:solidFill>
                  <a:schemeClr val="tx1">
                    <a:lumMod val="50000"/>
                    <a:lumOff val="50000"/>
                  </a:schemeClr>
                </a:solidFill>
                <a:latin typeface="Consolas" panose="020B0609020204030204" pitchFamily="49" charset="0"/>
                <a:cs typeface="Consolas" panose="020B0609020204030204" pitchFamily="49" charset="0"/>
              </a:rPr>
              <a:t>&lt;!-- </a:t>
            </a:r>
            <a:r>
              <a:rPr lang="en-US" sz="1800" dirty="0" err="1">
                <a:solidFill>
                  <a:schemeClr val="tx1">
                    <a:lumMod val="50000"/>
                    <a:lumOff val="50000"/>
                  </a:schemeClr>
                </a:solidFill>
                <a:latin typeface="Consolas" panose="020B0609020204030204" pitchFamily="49" charset="0"/>
                <a:cs typeface="Consolas" panose="020B0609020204030204" pitchFamily="49" charset="0"/>
              </a:rPr>
              <a:t>main.js</a:t>
            </a:r>
            <a:r>
              <a:rPr lang="en-US" sz="1800" dirty="0">
                <a:solidFill>
                  <a:schemeClr val="tx1">
                    <a:lumMod val="50000"/>
                    <a:lumOff val="50000"/>
                  </a:schemeClr>
                </a:solidFill>
                <a:latin typeface="Consolas" panose="020B0609020204030204" pitchFamily="49" charset="0"/>
                <a:cs typeface="Consolas" panose="020B0609020204030204" pitchFamily="49" charset="0"/>
              </a:rPr>
              <a:t> --&gt;</a:t>
            </a:r>
          </a:p>
          <a:p>
            <a:pPr marL="0" indent="0">
              <a:buNone/>
            </a:pPr>
            <a:endParaRPr lang="en-US" sz="1800" dirty="0">
              <a:solidFill>
                <a:schemeClr val="bg1">
                  <a:lumMod val="75000"/>
                </a:schemeClr>
              </a:solidFill>
              <a:latin typeface="Consolas" panose="020B0609020204030204" pitchFamily="49" charset="0"/>
              <a:cs typeface="Consolas" panose="020B0609020204030204" pitchFamily="49" charset="0"/>
            </a:endParaRPr>
          </a:p>
          <a:p>
            <a:pPr marL="0" indent="0">
              <a:buNone/>
            </a:pPr>
            <a:r>
              <a:rPr lang="en-US" sz="1800" dirty="0" err="1">
                <a:solidFill>
                  <a:schemeClr val="bg1">
                    <a:lumMod val="75000"/>
                  </a:schemeClr>
                </a:solidFill>
                <a:latin typeface="Consolas" panose="020B0609020204030204" pitchFamily="49" charset="0"/>
                <a:cs typeface="Consolas" panose="020B0609020204030204" pitchFamily="49" charset="0"/>
              </a:rPr>
              <a:t>Promise.all</a:t>
            </a:r>
            <a:r>
              <a:rPr lang="en-US" sz="1800" dirty="0">
                <a:solidFill>
                  <a:schemeClr val="bg1">
                    <a:lumMod val="75000"/>
                  </a:schemeClr>
                </a:solidFill>
                <a:latin typeface="Consolas" panose="020B0609020204030204" pitchFamily="49" charset="0"/>
                <a:cs typeface="Consolas" panose="020B0609020204030204" pitchFamily="49" charset="0"/>
              </a:rPr>
              <a:t>(</a:t>
            </a:r>
          </a:p>
          <a:p>
            <a:pPr marL="0" indent="0">
              <a:buNone/>
            </a:pPr>
            <a:r>
              <a:rPr lang="en-US" sz="1800" dirty="0">
                <a:solidFill>
                  <a:schemeClr val="bg1">
                    <a:lumMod val="75000"/>
                  </a:schemeClr>
                </a:solidFill>
                <a:latin typeface="Consolas" panose="020B0609020204030204" pitchFamily="49" charset="0"/>
                <a:cs typeface="Consolas" panose="020B0609020204030204" pitchFamily="49" charset="0"/>
              </a:rPr>
              <a:t>  </a:t>
            </a:r>
            <a:r>
              <a:rPr lang="en-US" sz="1800" dirty="0" err="1">
                <a:solidFill>
                  <a:schemeClr val="bg1">
                    <a:lumMod val="75000"/>
                  </a:schemeClr>
                </a:solidFill>
                <a:latin typeface="Consolas" panose="020B0609020204030204" pitchFamily="49" charset="0"/>
                <a:cs typeface="Consolas" panose="020B0609020204030204" pitchFamily="49" charset="0"/>
              </a:rPr>
              <a:t>entities.map</a:t>
            </a:r>
            <a:r>
              <a:rPr lang="en-US" sz="1800" dirty="0">
                <a:solidFill>
                  <a:schemeClr val="bg1">
                    <a:lumMod val="75000"/>
                  </a:schemeClr>
                </a:solidFill>
                <a:latin typeface="Consolas" panose="020B0609020204030204" pitchFamily="49" charset="0"/>
                <a:cs typeface="Consolas" panose="020B0609020204030204" pitchFamily="49" charset="0"/>
              </a:rPr>
              <a:t>(entity =&gt; </a:t>
            </a:r>
            <a:r>
              <a:rPr lang="en-US" sz="1800" dirty="0" err="1">
                <a:solidFill>
                  <a:schemeClr val="bg1">
                    <a:lumMod val="75000"/>
                  </a:schemeClr>
                </a:solidFill>
                <a:latin typeface="Consolas" panose="020B0609020204030204" pitchFamily="49" charset="0"/>
                <a:cs typeface="Consolas" panose="020B0609020204030204" pitchFamily="49" charset="0"/>
              </a:rPr>
              <a:t>entity.load</a:t>
            </a:r>
            <a:r>
              <a:rPr lang="en-US" sz="1800" dirty="0">
                <a:solidFill>
                  <a:schemeClr val="bg1">
                    <a:lumMod val="75000"/>
                  </a:schemeClr>
                </a:solidFill>
                <a:latin typeface="Consolas" panose="020B0609020204030204" pitchFamily="49" charset="0"/>
                <a:cs typeface="Consolas" panose="020B0609020204030204" pitchFamily="49" charset="0"/>
              </a:rPr>
              <a:t>())</a:t>
            </a:r>
          </a:p>
          <a:p>
            <a:pPr marL="0" indent="0">
              <a:buNone/>
            </a:pPr>
            <a:r>
              <a:rPr lang="en-US" sz="1800" dirty="0">
                <a:solidFill>
                  <a:schemeClr val="bg1">
                    <a:lumMod val="75000"/>
                  </a:schemeClr>
                </a:solidFill>
                <a:latin typeface="Consolas" panose="020B0609020204030204" pitchFamily="49" charset="0"/>
                <a:cs typeface="Consolas" panose="020B0609020204030204" pitchFamily="49" charset="0"/>
              </a:rPr>
              <a:t>).then(() =&gt; {</a:t>
            </a:r>
          </a:p>
          <a:p>
            <a:pPr marL="0" indent="0">
              <a:buNone/>
            </a:pPr>
            <a:r>
              <a:rPr lang="en-US" sz="1800" dirty="0">
                <a:latin typeface="Consolas" panose="020B0609020204030204" pitchFamily="49" charset="0"/>
                <a:cs typeface="Consolas" panose="020B0609020204030204" pitchFamily="49" charset="0"/>
              </a:rPr>
              <a:t>  </a:t>
            </a:r>
            <a:r>
              <a:rPr lang="en-US" sz="1800" b="1" dirty="0" err="1">
                <a:latin typeface="Consolas" panose="020B0609020204030204" pitchFamily="49" charset="0"/>
                <a:cs typeface="Consolas" panose="020B0609020204030204" pitchFamily="49" charset="0"/>
              </a:rPr>
              <a:t>requestAnimationFrame</a:t>
            </a:r>
            <a:r>
              <a:rPr lang="en-US" sz="1800" dirty="0">
                <a:latin typeface="Consolas" panose="020B0609020204030204" pitchFamily="49" charset="0"/>
                <a:cs typeface="Consolas" panose="020B0609020204030204" pitchFamily="49" charset="0"/>
              </a:rPr>
              <a:t>(</a:t>
            </a:r>
            <a:r>
              <a:rPr lang="en-US" sz="1800" dirty="0" err="1">
                <a:latin typeface="Consolas" panose="020B0609020204030204" pitchFamily="49" charset="0"/>
                <a:cs typeface="Consolas" panose="020B0609020204030204" pitchFamily="49" charset="0"/>
              </a:rPr>
              <a:t>drawGame</a:t>
            </a:r>
            <a:r>
              <a:rPr lang="en-US" sz="1800" dirty="0">
                <a:latin typeface="Consolas" panose="020B0609020204030204" pitchFamily="49" charset="0"/>
                <a:cs typeface="Consolas" panose="020B0609020204030204" pitchFamily="49" charset="0"/>
              </a:rPr>
              <a:t>);</a:t>
            </a:r>
          </a:p>
          <a:p>
            <a:pPr marL="0" indent="0">
              <a:buNone/>
            </a:pPr>
            <a:r>
              <a:rPr lang="en-US" sz="1800" dirty="0">
                <a:solidFill>
                  <a:schemeClr val="bg1">
                    <a:lumMod val="75000"/>
                  </a:schemeClr>
                </a:solidFill>
                <a:latin typeface="Consolas" panose="020B0609020204030204" pitchFamily="49" charset="0"/>
                <a:cs typeface="Consolas" panose="020B0609020204030204" pitchFamily="49" charset="0"/>
              </a:rPr>
              <a:t>});</a:t>
            </a:r>
          </a:p>
          <a:p>
            <a:pPr marL="0" indent="0">
              <a:buNone/>
            </a:pPr>
            <a:endParaRPr lang="en-US" sz="1800" dirty="0">
              <a:solidFill>
                <a:schemeClr val="bg1">
                  <a:lumMod val="75000"/>
                </a:schemeClr>
              </a:solidFill>
              <a:latin typeface="Consolas" panose="020B0609020204030204" pitchFamily="49" charset="0"/>
              <a:cs typeface="Consolas" panose="020B0609020204030204" pitchFamily="49" charset="0"/>
            </a:endParaRPr>
          </a:p>
          <a:p>
            <a:pPr marL="0" indent="0">
              <a:buNone/>
            </a:pPr>
            <a:r>
              <a:rPr lang="en-US" sz="1800" dirty="0">
                <a:latin typeface="Consolas" panose="020B0609020204030204" pitchFamily="49" charset="0"/>
                <a:cs typeface="Consolas" panose="020B0609020204030204" pitchFamily="49" charset="0"/>
              </a:rPr>
              <a:t>function </a:t>
            </a:r>
            <a:r>
              <a:rPr lang="en-US" sz="1800" dirty="0" err="1">
                <a:latin typeface="Consolas" panose="020B0609020204030204" pitchFamily="49" charset="0"/>
                <a:cs typeface="Consolas" panose="020B0609020204030204" pitchFamily="49" charset="0"/>
              </a:rPr>
              <a:t>drawGame</a:t>
            </a:r>
            <a:r>
              <a:rPr lang="en-US" sz="1800" dirty="0">
                <a:latin typeface="Consolas" panose="020B0609020204030204" pitchFamily="49" charset="0"/>
                <a:cs typeface="Consolas" panose="020B0609020204030204" pitchFamily="49" charset="0"/>
              </a:rPr>
              <a:t>() {</a:t>
            </a:r>
          </a:p>
          <a:p>
            <a:pPr marL="0" indent="0">
              <a:buNone/>
            </a:pPr>
            <a:r>
              <a:rPr lang="en-US" sz="1800" dirty="0">
                <a:latin typeface="Consolas" panose="020B0609020204030204" pitchFamily="49" charset="0"/>
                <a:cs typeface="Consolas" panose="020B0609020204030204" pitchFamily="49" charset="0"/>
              </a:rPr>
              <a:t>  </a:t>
            </a:r>
            <a:r>
              <a:rPr lang="en-US" sz="1800" dirty="0" err="1">
                <a:latin typeface="Consolas" panose="020B0609020204030204" pitchFamily="49" charset="0"/>
                <a:cs typeface="Consolas" panose="020B0609020204030204" pitchFamily="49" charset="0"/>
              </a:rPr>
              <a:t>entities.forEach</a:t>
            </a:r>
            <a:r>
              <a:rPr lang="en-US" sz="1800" dirty="0">
                <a:latin typeface="Consolas" panose="020B0609020204030204" pitchFamily="49" charset="0"/>
                <a:cs typeface="Consolas" panose="020B0609020204030204" pitchFamily="49" charset="0"/>
              </a:rPr>
              <a:t>(entity =&gt; {</a:t>
            </a:r>
          </a:p>
          <a:p>
            <a:pPr marL="0" indent="0">
              <a:buNone/>
            </a:pPr>
            <a:r>
              <a:rPr lang="en-US" sz="1800" dirty="0">
                <a:latin typeface="Consolas" panose="020B0609020204030204" pitchFamily="49" charset="0"/>
                <a:cs typeface="Consolas" panose="020B0609020204030204" pitchFamily="49" charset="0"/>
              </a:rPr>
              <a:t>    </a:t>
            </a:r>
            <a:r>
              <a:rPr lang="en-US" sz="1800" dirty="0" err="1">
                <a:latin typeface="Consolas" panose="020B0609020204030204" pitchFamily="49" charset="0"/>
                <a:cs typeface="Consolas" panose="020B0609020204030204" pitchFamily="49" charset="0"/>
              </a:rPr>
              <a:t>entity.draw</a:t>
            </a:r>
            <a:r>
              <a:rPr lang="en-US" sz="1800" dirty="0">
                <a:latin typeface="Consolas" panose="020B0609020204030204" pitchFamily="49" charset="0"/>
                <a:cs typeface="Consolas" panose="020B0609020204030204" pitchFamily="49" charset="0"/>
              </a:rPr>
              <a:t>(</a:t>
            </a:r>
            <a:r>
              <a:rPr lang="en-US" sz="1800" dirty="0" err="1">
                <a:latin typeface="Consolas" panose="020B0609020204030204" pitchFamily="49" charset="0"/>
                <a:cs typeface="Consolas" panose="020B0609020204030204" pitchFamily="49" charset="0"/>
              </a:rPr>
              <a:t>gameCanvas</a:t>
            </a:r>
            <a:r>
              <a:rPr lang="en-US" sz="1800" dirty="0">
                <a:latin typeface="Consolas" panose="020B0609020204030204" pitchFamily="49" charset="0"/>
                <a:cs typeface="Consolas" panose="020B0609020204030204" pitchFamily="49" charset="0"/>
              </a:rPr>
              <a:t>);</a:t>
            </a:r>
          </a:p>
          <a:p>
            <a:pPr marL="0" indent="0">
              <a:buNone/>
            </a:pPr>
            <a:r>
              <a:rPr lang="en-US" sz="1800" dirty="0">
                <a:latin typeface="Consolas" panose="020B0609020204030204" pitchFamily="49" charset="0"/>
                <a:cs typeface="Consolas" panose="020B0609020204030204" pitchFamily="49" charset="0"/>
              </a:rPr>
              <a:t>  });</a:t>
            </a:r>
          </a:p>
          <a:p>
            <a:pPr marL="0" indent="0">
              <a:buNone/>
            </a:pPr>
            <a:r>
              <a:rPr lang="en-US" sz="1800" dirty="0">
                <a:latin typeface="Consolas" panose="020B0609020204030204" pitchFamily="49" charset="0"/>
                <a:cs typeface="Consolas" panose="020B0609020204030204" pitchFamily="49" charset="0"/>
              </a:rPr>
              <a:t>  </a:t>
            </a:r>
            <a:r>
              <a:rPr lang="en-US" sz="1800" b="1" dirty="0" err="1">
                <a:latin typeface="Consolas" panose="020B0609020204030204" pitchFamily="49" charset="0"/>
                <a:cs typeface="Consolas" panose="020B0609020204030204" pitchFamily="49" charset="0"/>
              </a:rPr>
              <a:t>requestAnimationFrame</a:t>
            </a:r>
            <a:r>
              <a:rPr lang="en-US" sz="1800" dirty="0">
                <a:latin typeface="Consolas" panose="020B0609020204030204" pitchFamily="49" charset="0"/>
                <a:cs typeface="Consolas" panose="020B0609020204030204" pitchFamily="49" charset="0"/>
              </a:rPr>
              <a:t>(</a:t>
            </a:r>
            <a:r>
              <a:rPr lang="en-US" sz="1800" dirty="0" err="1">
                <a:latin typeface="Consolas" panose="020B0609020204030204" pitchFamily="49" charset="0"/>
                <a:cs typeface="Consolas" panose="020B0609020204030204" pitchFamily="49" charset="0"/>
              </a:rPr>
              <a:t>drawGame</a:t>
            </a:r>
            <a:r>
              <a:rPr lang="en-US" sz="1800" dirty="0">
                <a:latin typeface="Consolas" panose="020B0609020204030204" pitchFamily="49" charset="0"/>
                <a:cs typeface="Consolas" panose="020B0609020204030204" pitchFamily="49" charset="0"/>
              </a:rPr>
              <a:t>);</a:t>
            </a:r>
          </a:p>
          <a:p>
            <a:pPr marL="0" indent="0">
              <a:buNone/>
            </a:pPr>
            <a:r>
              <a:rPr lang="en-US" sz="1800" dirty="0">
                <a:latin typeface="Consolas" panose="020B0609020204030204" pitchFamily="49" charset="0"/>
                <a:cs typeface="Consolas" panose="020B0609020204030204" pitchFamily="49" charset="0"/>
              </a:rPr>
              <a:t>}</a:t>
            </a:r>
          </a:p>
        </p:txBody>
      </p:sp>
      <p:sp>
        <p:nvSpPr>
          <p:cNvPr id="4" name="Rectangle 3">
            <a:extLst>
              <a:ext uri="{FF2B5EF4-FFF2-40B4-BE49-F238E27FC236}">
                <a16:creationId xmlns:a16="http://schemas.microsoft.com/office/drawing/2014/main" id="{F5448814-22B0-2144-88FD-532C9B118D3A}"/>
              </a:ext>
            </a:extLst>
          </p:cNvPr>
          <p:cNvSpPr/>
          <p:nvPr/>
        </p:nvSpPr>
        <p:spPr>
          <a:xfrm>
            <a:off x="9223899" y="1455938"/>
            <a:ext cx="2128313" cy="369332"/>
          </a:xfrm>
          <a:prstGeom prst="rect">
            <a:avLst/>
          </a:prstGeom>
        </p:spPr>
        <p:txBody>
          <a:bodyPr wrap="square">
            <a:spAutoFit/>
          </a:bodyPr>
          <a:lstStyle/>
          <a:p>
            <a:pPr algn="r"/>
            <a:r>
              <a:rPr lang="en-US" dirty="0">
                <a:solidFill>
                  <a:schemeClr val="bg1">
                    <a:lumMod val="50000"/>
                  </a:schemeClr>
                </a:solidFill>
                <a:latin typeface="Consolas" panose="020B0609020204030204" pitchFamily="49" charset="0"/>
                <a:cs typeface="Consolas" panose="020B0609020204030204" pitchFamily="49" charset="0"/>
              </a:rPr>
              <a:t>JavaScript</a:t>
            </a:r>
            <a:endParaRPr lang="en-US" dirty="0">
              <a:solidFill>
                <a:schemeClr val="bg1">
                  <a:lumMod val="50000"/>
                </a:schemeClr>
              </a:solidFill>
            </a:endParaRPr>
          </a:p>
        </p:txBody>
      </p:sp>
    </p:spTree>
    <p:extLst>
      <p:ext uri="{BB962C8B-B14F-4D97-AF65-F5344CB8AC3E}">
        <p14:creationId xmlns:p14="http://schemas.microsoft.com/office/powerpoint/2010/main" val="1720454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3E436F5-E296-CF43-A41A-0CB657119879}"/>
              </a:ext>
            </a:extLst>
          </p:cNvPr>
          <p:cNvSpPr>
            <a:spLocks noGrp="1"/>
          </p:cNvSpPr>
          <p:nvPr>
            <p:ph type="title"/>
          </p:nvPr>
        </p:nvSpPr>
        <p:spPr>
          <a:xfrm>
            <a:off x="839788" y="365126"/>
            <a:ext cx="10515600" cy="972468"/>
          </a:xfrm>
        </p:spPr>
        <p:txBody>
          <a:bodyPr>
            <a:normAutofit/>
          </a:bodyPr>
          <a:lstStyle/>
          <a:p>
            <a:r>
              <a:rPr lang="en-US" sz="3200" dirty="0">
                <a:latin typeface="FreightSans Pro Book" panose="02000606030000020004" pitchFamily="2" charset="0"/>
              </a:rPr>
              <a:t>The Structure of 3D Objects</a:t>
            </a:r>
          </a:p>
        </p:txBody>
      </p:sp>
      <p:grpSp>
        <p:nvGrpSpPr>
          <p:cNvPr id="17" name="Group 16">
            <a:extLst>
              <a:ext uri="{FF2B5EF4-FFF2-40B4-BE49-F238E27FC236}">
                <a16:creationId xmlns:a16="http://schemas.microsoft.com/office/drawing/2014/main" id="{5035CB12-3093-944F-AD3C-B9141089A7CE}"/>
              </a:ext>
            </a:extLst>
          </p:cNvPr>
          <p:cNvGrpSpPr/>
          <p:nvPr/>
        </p:nvGrpSpPr>
        <p:grpSpPr>
          <a:xfrm>
            <a:off x="3595456" y="1748896"/>
            <a:ext cx="2354061" cy="2143959"/>
            <a:chOff x="3613212" y="1846554"/>
            <a:chExt cx="2354061" cy="2143959"/>
          </a:xfrm>
        </p:grpSpPr>
        <p:sp>
          <p:nvSpPr>
            <p:cNvPr id="9" name="Rectangle 8">
              <a:extLst>
                <a:ext uri="{FF2B5EF4-FFF2-40B4-BE49-F238E27FC236}">
                  <a16:creationId xmlns:a16="http://schemas.microsoft.com/office/drawing/2014/main" id="{7294AFA2-CADA-2140-BE7C-76125948825E}"/>
                </a:ext>
              </a:extLst>
            </p:cNvPr>
            <p:cNvSpPr/>
            <p:nvPr/>
          </p:nvSpPr>
          <p:spPr>
            <a:xfrm>
              <a:off x="3747856" y="2095130"/>
              <a:ext cx="1970843" cy="1784412"/>
            </a:xfrm>
            <a:prstGeom prst="rect">
              <a:avLst/>
            </a:prstGeom>
            <a:no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riangle 4">
              <a:extLst>
                <a:ext uri="{FF2B5EF4-FFF2-40B4-BE49-F238E27FC236}">
                  <a16:creationId xmlns:a16="http://schemas.microsoft.com/office/drawing/2014/main" id="{33B05195-8298-6C42-97E5-6B4202722640}"/>
                </a:ext>
              </a:extLst>
            </p:cNvPr>
            <p:cNvSpPr/>
            <p:nvPr/>
          </p:nvSpPr>
          <p:spPr>
            <a:xfrm>
              <a:off x="3747855" y="2095130"/>
              <a:ext cx="1970843" cy="1784412"/>
            </a:xfrm>
            <a:prstGeom prst="triangle">
              <a:avLst>
                <a:gd name="adj" fmla="val 0"/>
              </a:avLst>
            </a:prstGeom>
            <a:no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Rectangle 5">
              <a:extLst>
                <a:ext uri="{FF2B5EF4-FFF2-40B4-BE49-F238E27FC236}">
                  <a16:creationId xmlns:a16="http://schemas.microsoft.com/office/drawing/2014/main" id="{F1603961-5291-BC4E-B404-9E984F7F6C44}"/>
                </a:ext>
              </a:extLst>
            </p:cNvPr>
            <p:cNvSpPr/>
            <p:nvPr/>
          </p:nvSpPr>
          <p:spPr>
            <a:xfrm>
              <a:off x="3613212" y="1846554"/>
              <a:ext cx="221941" cy="2219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777C8A1-C30A-C34E-92C2-8BCB0DB55A65}"/>
                </a:ext>
              </a:extLst>
            </p:cNvPr>
            <p:cNvSpPr/>
            <p:nvPr/>
          </p:nvSpPr>
          <p:spPr>
            <a:xfrm>
              <a:off x="5745332" y="3768571"/>
              <a:ext cx="221941" cy="2219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Content Placeholder 7">
            <a:extLst>
              <a:ext uri="{FF2B5EF4-FFF2-40B4-BE49-F238E27FC236}">
                <a16:creationId xmlns:a16="http://schemas.microsoft.com/office/drawing/2014/main" id="{C4A2152F-2F75-F540-A067-AD3D672E1D82}"/>
              </a:ext>
            </a:extLst>
          </p:cNvPr>
          <p:cNvSpPr>
            <a:spLocks noGrp="1"/>
          </p:cNvSpPr>
          <p:nvPr>
            <p:ph sz="half" idx="2"/>
          </p:nvPr>
        </p:nvSpPr>
        <p:spPr>
          <a:xfrm>
            <a:off x="839789" y="4092602"/>
            <a:ext cx="2107598" cy="2120259"/>
          </a:xfrm>
        </p:spPr>
        <p:txBody>
          <a:bodyPr>
            <a:normAutofit/>
          </a:bodyPr>
          <a:lstStyle/>
          <a:p>
            <a:pPr marL="0" indent="0">
              <a:buNone/>
            </a:pPr>
            <a:r>
              <a:rPr lang="en-US" sz="2400" b="1" dirty="0">
                <a:latin typeface="FreightSans Pro Book" panose="02000606030000020004" pitchFamily="2" charset="0"/>
              </a:rPr>
              <a:t>Vertices</a:t>
            </a:r>
          </a:p>
          <a:p>
            <a:pPr marL="0" indent="0">
              <a:buNone/>
            </a:pPr>
            <a:endParaRPr lang="en-US" sz="800" dirty="0">
              <a:latin typeface="FreightSans Pro Book" panose="02000606030000020004" pitchFamily="2" charset="0"/>
            </a:endParaRPr>
          </a:p>
          <a:p>
            <a:pPr marL="0" indent="0">
              <a:buNone/>
            </a:pPr>
            <a:r>
              <a:rPr lang="en-US" sz="2400" dirty="0">
                <a:latin typeface="FreightSans Pro Book" panose="02000606030000020004" pitchFamily="2" charset="0"/>
              </a:rPr>
              <a:t>Define the bounds of a shape</a:t>
            </a:r>
          </a:p>
        </p:txBody>
      </p:sp>
      <p:sp>
        <p:nvSpPr>
          <p:cNvPr id="12" name="Content Placeholder 7">
            <a:extLst>
              <a:ext uri="{FF2B5EF4-FFF2-40B4-BE49-F238E27FC236}">
                <a16:creationId xmlns:a16="http://schemas.microsoft.com/office/drawing/2014/main" id="{674580D9-5985-8C4C-8328-5C137D3BBEA6}"/>
              </a:ext>
            </a:extLst>
          </p:cNvPr>
          <p:cNvSpPr txBox="1">
            <a:spLocks/>
          </p:cNvSpPr>
          <p:nvPr/>
        </p:nvSpPr>
        <p:spPr>
          <a:xfrm>
            <a:off x="3641397" y="4092602"/>
            <a:ext cx="2107598" cy="21202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dirty="0">
                <a:latin typeface="FreightSans Pro Book" panose="02000606030000020004" pitchFamily="2" charset="0"/>
              </a:rPr>
              <a:t>Triangles</a:t>
            </a:r>
          </a:p>
          <a:p>
            <a:pPr marL="0" indent="0">
              <a:buFont typeface="Arial" panose="020B0604020202020204" pitchFamily="34" charset="0"/>
              <a:buNone/>
            </a:pPr>
            <a:endParaRPr lang="en-US" sz="800" dirty="0">
              <a:latin typeface="FreightSans Pro Book" panose="02000606030000020004" pitchFamily="2" charset="0"/>
            </a:endParaRPr>
          </a:p>
          <a:p>
            <a:pPr marL="0" indent="0">
              <a:buFont typeface="Arial" panose="020B0604020202020204" pitchFamily="34" charset="0"/>
              <a:buNone/>
            </a:pPr>
            <a:r>
              <a:rPr lang="en-US" sz="2400" dirty="0">
                <a:latin typeface="FreightSans Pro Book" panose="02000606030000020004" pitchFamily="2" charset="0"/>
              </a:rPr>
              <a:t>Groups of three vertices, used to construct a mesh</a:t>
            </a:r>
          </a:p>
        </p:txBody>
      </p:sp>
      <p:grpSp>
        <p:nvGrpSpPr>
          <p:cNvPr id="28" name="Group 27">
            <a:extLst>
              <a:ext uri="{FF2B5EF4-FFF2-40B4-BE49-F238E27FC236}">
                <a16:creationId xmlns:a16="http://schemas.microsoft.com/office/drawing/2014/main" id="{69D21016-5ADD-7546-AB2B-E2FD22C0F918}"/>
              </a:ext>
            </a:extLst>
          </p:cNvPr>
          <p:cNvGrpSpPr/>
          <p:nvPr/>
        </p:nvGrpSpPr>
        <p:grpSpPr>
          <a:xfrm>
            <a:off x="865573" y="1886501"/>
            <a:ext cx="2192786" cy="1988598"/>
            <a:chOff x="865573" y="1984159"/>
            <a:chExt cx="2192786" cy="1988598"/>
          </a:xfrm>
        </p:grpSpPr>
        <p:sp>
          <p:nvSpPr>
            <p:cNvPr id="4" name="Rectangle 3">
              <a:extLst>
                <a:ext uri="{FF2B5EF4-FFF2-40B4-BE49-F238E27FC236}">
                  <a16:creationId xmlns:a16="http://schemas.microsoft.com/office/drawing/2014/main" id="{FA5F9A4A-DD2D-4141-B5A6-93CBBE0F76E3}"/>
                </a:ext>
              </a:extLst>
            </p:cNvPr>
            <p:cNvSpPr/>
            <p:nvPr/>
          </p:nvSpPr>
          <p:spPr>
            <a:xfrm>
              <a:off x="976544" y="2095130"/>
              <a:ext cx="1970843" cy="1784412"/>
            </a:xfrm>
            <a:prstGeom prst="rect">
              <a:avLst/>
            </a:prstGeom>
            <a:no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30441C2-4C38-324D-9F71-61D96D8C835B}"/>
                </a:ext>
              </a:extLst>
            </p:cNvPr>
            <p:cNvSpPr/>
            <p:nvPr/>
          </p:nvSpPr>
          <p:spPr>
            <a:xfrm>
              <a:off x="865573" y="1984159"/>
              <a:ext cx="221942" cy="22194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200" dirty="0"/>
                <a:t>A</a:t>
              </a:r>
            </a:p>
          </p:txBody>
        </p:sp>
        <p:sp>
          <p:nvSpPr>
            <p:cNvPr id="14" name="Oval 13">
              <a:extLst>
                <a:ext uri="{FF2B5EF4-FFF2-40B4-BE49-F238E27FC236}">
                  <a16:creationId xmlns:a16="http://schemas.microsoft.com/office/drawing/2014/main" id="{178D6691-BC31-0246-8675-263C3E0AB195}"/>
                </a:ext>
              </a:extLst>
            </p:cNvPr>
            <p:cNvSpPr/>
            <p:nvPr/>
          </p:nvSpPr>
          <p:spPr>
            <a:xfrm>
              <a:off x="2836417" y="1984159"/>
              <a:ext cx="221942" cy="22194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200" dirty="0"/>
                <a:t>D</a:t>
              </a:r>
            </a:p>
          </p:txBody>
        </p:sp>
        <p:sp>
          <p:nvSpPr>
            <p:cNvPr id="15" name="Oval 14">
              <a:extLst>
                <a:ext uri="{FF2B5EF4-FFF2-40B4-BE49-F238E27FC236}">
                  <a16:creationId xmlns:a16="http://schemas.microsoft.com/office/drawing/2014/main" id="{DD92E9A2-3C1D-C64F-B2FD-41B82157AD65}"/>
                </a:ext>
              </a:extLst>
            </p:cNvPr>
            <p:cNvSpPr/>
            <p:nvPr/>
          </p:nvSpPr>
          <p:spPr>
            <a:xfrm>
              <a:off x="865573" y="3748596"/>
              <a:ext cx="221942" cy="22194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200" dirty="0"/>
                <a:t>B</a:t>
              </a:r>
            </a:p>
          </p:txBody>
        </p:sp>
        <p:sp>
          <p:nvSpPr>
            <p:cNvPr id="16" name="Oval 15">
              <a:extLst>
                <a:ext uri="{FF2B5EF4-FFF2-40B4-BE49-F238E27FC236}">
                  <a16:creationId xmlns:a16="http://schemas.microsoft.com/office/drawing/2014/main" id="{FDD76A71-A8D8-1248-A1AF-E574E7C16272}"/>
                </a:ext>
              </a:extLst>
            </p:cNvPr>
            <p:cNvSpPr/>
            <p:nvPr/>
          </p:nvSpPr>
          <p:spPr>
            <a:xfrm>
              <a:off x="2836416" y="3750815"/>
              <a:ext cx="221942" cy="22194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200" dirty="0"/>
                <a:t>C</a:t>
              </a:r>
            </a:p>
          </p:txBody>
        </p:sp>
      </p:grpSp>
      <p:sp>
        <p:nvSpPr>
          <p:cNvPr id="23" name="Content Placeholder 7">
            <a:extLst>
              <a:ext uri="{FF2B5EF4-FFF2-40B4-BE49-F238E27FC236}">
                <a16:creationId xmlns:a16="http://schemas.microsoft.com/office/drawing/2014/main" id="{285A2AB6-6861-A745-B41A-020E2475255F}"/>
              </a:ext>
            </a:extLst>
          </p:cNvPr>
          <p:cNvSpPr txBox="1">
            <a:spLocks/>
          </p:cNvSpPr>
          <p:nvPr/>
        </p:nvSpPr>
        <p:spPr>
          <a:xfrm>
            <a:off x="6443005" y="4092602"/>
            <a:ext cx="2107598" cy="21202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dirty="0">
                <a:latin typeface="FreightSans Pro Book" panose="02000606030000020004" pitchFamily="2" charset="0"/>
              </a:rPr>
              <a:t>Indices</a:t>
            </a:r>
          </a:p>
          <a:p>
            <a:pPr marL="0" indent="0">
              <a:buFont typeface="Arial" panose="020B0604020202020204" pitchFamily="34" charset="0"/>
              <a:buNone/>
            </a:pPr>
            <a:endParaRPr lang="en-US" sz="800" dirty="0">
              <a:latin typeface="FreightSans Pro Book" panose="02000606030000020004" pitchFamily="2" charset="0"/>
            </a:endParaRPr>
          </a:p>
          <a:p>
            <a:pPr marL="0" indent="0">
              <a:buFont typeface="Arial" panose="020B0604020202020204" pitchFamily="34" charset="0"/>
              <a:buNone/>
            </a:pPr>
            <a:r>
              <a:rPr lang="en-US" sz="2400" dirty="0">
                <a:latin typeface="FreightSans Pro Book" panose="02000606030000020004" pitchFamily="2" charset="0"/>
              </a:rPr>
              <a:t>The order the vertices are connected in</a:t>
            </a:r>
          </a:p>
        </p:txBody>
      </p:sp>
      <p:grpSp>
        <p:nvGrpSpPr>
          <p:cNvPr id="29" name="Group 28">
            <a:extLst>
              <a:ext uri="{FF2B5EF4-FFF2-40B4-BE49-F238E27FC236}">
                <a16:creationId xmlns:a16="http://schemas.microsoft.com/office/drawing/2014/main" id="{0A0AC5F7-A26B-9247-A108-FA805B0F9E55}"/>
              </a:ext>
            </a:extLst>
          </p:cNvPr>
          <p:cNvGrpSpPr/>
          <p:nvPr/>
        </p:nvGrpSpPr>
        <p:grpSpPr>
          <a:xfrm>
            <a:off x="6417388" y="1748896"/>
            <a:ext cx="2354061" cy="2143959"/>
            <a:chOff x="6452900" y="1846554"/>
            <a:chExt cx="2354061" cy="2143959"/>
          </a:xfrm>
        </p:grpSpPr>
        <p:grpSp>
          <p:nvGrpSpPr>
            <p:cNvPr id="18" name="Group 17">
              <a:extLst>
                <a:ext uri="{FF2B5EF4-FFF2-40B4-BE49-F238E27FC236}">
                  <a16:creationId xmlns:a16="http://schemas.microsoft.com/office/drawing/2014/main" id="{AA89D83D-4C83-C545-AA1B-293EB84D4700}"/>
                </a:ext>
              </a:extLst>
            </p:cNvPr>
            <p:cNvGrpSpPr/>
            <p:nvPr/>
          </p:nvGrpSpPr>
          <p:grpSpPr>
            <a:xfrm>
              <a:off x="6452900" y="1846554"/>
              <a:ext cx="2354061" cy="2143959"/>
              <a:chOff x="3613212" y="1846554"/>
              <a:chExt cx="2354061" cy="2143959"/>
            </a:xfrm>
          </p:grpSpPr>
          <p:sp>
            <p:nvSpPr>
              <p:cNvPr id="19" name="Rectangle 18">
                <a:extLst>
                  <a:ext uri="{FF2B5EF4-FFF2-40B4-BE49-F238E27FC236}">
                    <a16:creationId xmlns:a16="http://schemas.microsoft.com/office/drawing/2014/main" id="{90BB2339-5AB2-6949-9F3E-E4444E4654F1}"/>
                  </a:ext>
                </a:extLst>
              </p:cNvPr>
              <p:cNvSpPr/>
              <p:nvPr/>
            </p:nvSpPr>
            <p:spPr>
              <a:xfrm>
                <a:off x="3747856" y="2095130"/>
                <a:ext cx="1970843" cy="1784412"/>
              </a:xfrm>
              <a:prstGeom prst="rect">
                <a:avLst/>
              </a:prstGeom>
              <a:no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riangle 19">
                <a:extLst>
                  <a:ext uri="{FF2B5EF4-FFF2-40B4-BE49-F238E27FC236}">
                    <a16:creationId xmlns:a16="http://schemas.microsoft.com/office/drawing/2014/main" id="{9858B051-2053-E04C-B483-8B96893570A6}"/>
                  </a:ext>
                </a:extLst>
              </p:cNvPr>
              <p:cNvSpPr/>
              <p:nvPr/>
            </p:nvSpPr>
            <p:spPr>
              <a:xfrm>
                <a:off x="3747855" y="2095130"/>
                <a:ext cx="1970843" cy="1784412"/>
              </a:xfrm>
              <a:prstGeom prst="triangle">
                <a:avLst>
                  <a:gd name="adj" fmla="val 0"/>
                </a:avLst>
              </a:prstGeom>
              <a:no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20">
                <a:extLst>
                  <a:ext uri="{FF2B5EF4-FFF2-40B4-BE49-F238E27FC236}">
                    <a16:creationId xmlns:a16="http://schemas.microsoft.com/office/drawing/2014/main" id="{94461940-D3D1-4D43-A49B-E47E1F9F7174}"/>
                  </a:ext>
                </a:extLst>
              </p:cNvPr>
              <p:cNvSpPr/>
              <p:nvPr/>
            </p:nvSpPr>
            <p:spPr>
              <a:xfrm>
                <a:off x="3613212" y="1846554"/>
                <a:ext cx="221941" cy="2219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AF5A61A-3F72-674F-871E-B092F8382E75}"/>
                  </a:ext>
                </a:extLst>
              </p:cNvPr>
              <p:cNvSpPr/>
              <p:nvPr/>
            </p:nvSpPr>
            <p:spPr>
              <a:xfrm>
                <a:off x="5745332" y="3768571"/>
                <a:ext cx="221941" cy="2219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Oval 23">
              <a:extLst>
                <a:ext uri="{FF2B5EF4-FFF2-40B4-BE49-F238E27FC236}">
                  <a16:creationId xmlns:a16="http://schemas.microsoft.com/office/drawing/2014/main" id="{D246790B-7A22-854F-9BAF-F20522924D46}"/>
                </a:ext>
              </a:extLst>
            </p:cNvPr>
            <p:cNvSpPr/>
            <p:nvPr/>
          </p:nvSpPr>
          <p:spPr>
            <a:xfrm>
              <a:off x="6476572" y="1981940"/>
              <a:ext cx="221942" cy="22194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200" dirty="0"/>
                <a:t>1</a:t>
              </a:r>
            </a:p>
          </p:txBody>
        </p:sp>
        <p:sp>
          <p:nvSpPr>
            <p:cNvPr id="25" name="Oval 24">
              <a:extLst>
                <a:ext uri="{FF2B5EF4-FFF2-40B4-BE49-F238E27FC236}">
                  <a16:creationId xmlns:a16="http://schemas.microsoft.com/office/drawing/2014/main" id="{BB9E1A1C-58F5-1449-928B-395DAEC4F461}"/>
                </a:ext>
              </a:extLst>
            </p:cNvPr>
            <p:cNvSpPr/>
            <p:nvPr/>
          </p:nvSpPr>
          <p:spPr>
            <a:xfrm>
              <a:off x="8447416" y="1981940"/>
              <a:ext cx="221942" cy="22194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108290A1-DF03-A449-B6BC-8117839A317B}"/>
                </a:ext>
              </a:extLst>
            </p:cNvPr>
            <p:cNvSpPr/>
            <p:nvPr/>
          </p:nvSpPr>
          <p:spPr>
            <a:xfrm>
              <a:off x="6476572" y="3746377"/>
              <a:ext cx="221942" cy="22194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200" dirty="0"/>
                <a:t>2</a:t>
              </a:r>
            </a:p>
          </p:txBody>
        </p:sp>
        <p:sp>
          <p:nvSpPr>
            <p:cNvPr id="27" name="Oval 26">
              <a:extLst>
                <a:ext uri="{FF2B5EF4-FFF2-40B4-BE49-F238E27FC236}">
                  <a16:creationId xmlns:a16="http://schemas.microsoft.com/office/drawing/2014/main" id="{424CDB3B-EF21-D449-860A-2999E2E08FFF}"/>
                </a:ext>
              </a:extLst>
            </p:cNvPr>
            <p:cNvSpPr/>
            <p:nvPr/>
          </p:nvSpPr>
          <p:spPr>
            <a:xfrm>
              <a:off x="8447415" y="3748596"/>
              <a:ext cx="221942" cy="22194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200" dirty="0"/>
                <a:t>3</a:t>
              </a:r>
            </a:p>
          </p:txBody>
        </p:sp>
      </p:grpSp>
      <p:sp>
        <p:nvSpPr>
          <p:cNvPr id="31" name="Cube 30">
            <a:extLst>
              <a:ext uri="{FF2B5EF4-FFF2-40B4-BE49-F238E27FC236}">
                <a16:creationId xmlns:a16="http://schemas.microsoft.com/office/drawing/2014/main" id="{95C9092E-98D4-5E4E-9DFC-38657B51608C}"/>
              </a:ext>
            </a:extLst>
          </p:cNvPr>
          <p:cNvSpPr/>
          <p:nvPr/>
        </p:nvSpPr>
        <p:spPr>
          <a:xfrm>
            <a:off x="9312990" y="1997471"/>
            <a:ext cx="1970843" cy="1767021"/>
          </a:xfrm>
          <a:prstGeom prst="cub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ontent Placeholder 7">
            <a:extLst>
              <a:ext uri="{FF2B5EF4-FFF2-40B4-BE49-F238E27FC236}">
                <a16:creationId xmlns:a16="http://schemas.microsoft.com/office/drawing/2014/main" id="{3C45C337-00C4-C74E-9480-48231B8837F9}"/>
              </a:ext>
            </a:extLst>
          </p:cNvPr>
          <p:cNvSpPr txBox="1">
            <a:spLocks/>
          </p:cNvSpPr>
          <p:nvPr/>
        </p:nvSpPr>
        <p:spPr>
          <a:xfrm>
            <a:off x="9244613" y="4092602"/>
            <a:ext cx="2107598" cy="21202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dirty="0">
                <a:latin typeface="FreightSans Pro Book" panose="02000606030000020004" pitchFamily="2" charset="0"/>
              </a:rPr>
              <a:t>Mesh</a:t>
            </a:r>
          </a:p>
          <a:p>
            <a:pPr marL="0" indent="0">
              <a:buFont typeface="Arial" panose="020B0604020202020204" pitchFamily="34" charset="0"/>
              <a:buNone/>
            </a:pPr>
            <a:endParaRPr lang="en-US" sz="800" dirty="0">
              <a:latin typeface="FreightSans Pro Book" panose="02000606030000020004" pitchFamily="2" charset="0"/>
            </a:endParaRPr>
          </a:p>
          <a:p>
            <a:pPr marL="0" indent="0">
              <a:buFont typeface="Arial" panose="020B0604020202020204" pitchFamily="34" charset="0"/>
              <a:buNone/>
            </a:pPr>
            <a:r>
              <a:rPr lang="en-US" sz="2400" dirty="0">
                <a:latin typeface="FreightSans Pro Book" panose="02000606030000020004" pitchFamily="2" charset="0"/>
              </a:rPr>
              <a:t>3D object made of triangles, drawn with indices</a:t>
            </a:r>
          </a:p>
        </p:txBody>
      </p:sp>
    </p:spTree>
    <p:extLst>
      <p:ext uri="{BB962C8B-B14F-4D97-AF65-F5344CB8AC3E}">
        <p14:creationId xmlns:p14="http://schemas.microsoft.com/office/powerpoint/2010/main" val="15869628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3E436F5-E296-CF43-A41A-0CB657119879}"/>
              </a:ext>
            </a:extLst>
          </p:cNvPr>
          <p:cNvSpPr>
            <a:spLocks noGrp="1"/>
          </p:cNvSpPr>
          <p:nvPr>
            <p:ph type="title"/>
          </p:nvPr>
        </p:nvSpPr>
        <p:spPr>
          <a:xfrm>
            <a:off x="839788" y="365126"/>
            <a:ext cx="10515600" cy="972468"/>
          </a:xfrm>
        </p:spPr>
        <p:txBody>
          <a:bodyPr>
            <a:normAutofit/>
          </a:bodyPr>
          <a:lstStyle/>
          <a:p>
            <a:r>
              <a:rPr lang="en-US" sz="3200" dirty="0">
                <a:latin typeface="FreightSans Pro Book" panose="02000606030000020004" pitchFamily="2" charset="0"/>
              </a:rPr>
              <a:t>Rendering in 3D</a:t>
            </a:r>
          </a:p>
        </p:txBody>
      </p:sp>
      <p:sp>
        <p:nvSpPr>
          <p:cNvPr id="8" name="Content Placeholder 7">
            <a:extLst>
              <a:ext uri="{FF2B5EF4-FFF2-40B4-BE49-F238E27FC236}">
                <a16:creationId xmlns:a16="http://schemas.microsoft.com/office/drawing/2014/main" id="{7C302C45-7815-7246-8AA6-0CF8409B6901}"/>
              </a:ext>
            </a:extLst>
          </p:cNvPr>
          <p:cNvSpPr>
            <a:spLocks noGrp="1"/>
          </p:cNvSpPr>
          <p:nvPr>
            <p:ph sz="half" idx="2"/>
          </p:nvPr>
        </p:nvSpPr>
        <p:spPr>
          <a:xfrm>
            <a:off x="839788" y="1455938"/>
            <a:ext cx="10515600" cy="4733725"/>
          </a:xfrm>
          <a:prstGeom prst="roundRect">
            <a:avLst>
              <a:gd name="adj" fmla="val 914"/>
            </a:avLst>
          </a:prstGeom>
          <a:solidFill>
            <a:schemeClr val="bg1">
              <a:lumMod val="95000"/>
            </a:schemeClr>
          </a:solidFill>
        </p:spPr>
        <p:txBody>
          <a:bodyPr anchor="ctr">
            <a:normAutofit/>
          </a:bodyPr>
          <a:lstStyle/>
          <a:p>
            <a:pPr marL="0" indent="0">
              <a:buNone/>
            </a:pPr>
            <a:r>
              <a:rPr lang="en-US" sz="1800" dirty="0">
                <a:solidFill>
                  <a:schemeClr val="bg1">
                    <a:lumMod val="50000"/>
                  </a:schemeClr>
                </a:solidFill>
                <a:latin typeface="Consolas" panose="020B0609020204030204" pitchFamily="49" charset="0"/>
                <a:cs typeface="Consolas" panose="020B0609020204030204" pitchFamily="49" charset="0"/>
              </a:rPr>
              <a:t># Vertices for a square</a:t>
            </a:r>
          </a:p>
          <a:p>
            <a:pPr marL="0" indent="0">
              <a:buNone/>
            </a:pPr>
            <a:r>
              <a:rPr lang="en-US" sz="1800" dirty="0" err="1">
                <a:latin typeface="Consolas" panose="020B0609020204030204" pitchFamily="49" charset="0"/>
                <a:cs typeface="Consolas" panose="020B0609020204030204" pitchFamily="49" charset="0"/>
              </a:rPr>
              <a:t>vertexBuffer</a:t>
            </a:r>
            <a:r>
              <a:rPr lang="en-US" sz="1800" dirty="0">
                <a:latin typeface="Consolas" panose="020B0609020204030204" pitchFamily="49" charset="0"/>
                <a:cs typeface="Consolas" panose="020B0609020204030204" pitchFamily="49" charset="0"/>
              </a:rPr>
              <a:t> = [ 1, 0, 0,    0, 0, 0,    0, 1, 0,    1, 1, 0 ]</a:t>
            </a:r>
          </a:p>
          <a:p>
            <a:pPr marL="0" indent="0">
              <a:buNone/>
            </a:pPr>
            <a:endParaRPr lang="en-US" sz="1800" dirty="0">
              <a:latin typeface="Consolas" panose="020B0609020204030204" pitchFamily="49" charset="0"/>
              <a:cs typeface="Consolas" panose="020B0609020204030204" pitchFamily="49" charset="0"/>
            </a:endParaRPr>
          </a:p>
          <a:p>
            <a:pPr marL="0" indent="0">
              <a:buNone/>
            </a:pPr>
            <a:r>
              <a:rPr lang="en-US" sz="1800" dirty="0">
                <a:solidFill>
                  <a:schemeClr val="bg1">
                    <a:lumMod val="50000"/>
                  </a:schemeClr>
                </a:solidFill>
                <a:latin typeface="Consolas" panose="020B0609020204030204" pitchFamily="49" charset="0"/>
                <a:cs typeface="Consolas" panose="020B0609020204030204" pitchFamily="49" charset="0"/>
              </a:rPr>
              <a:t># Indices for a square</a:t>
            </a:r>
          </a:p>
          <a:p>
            <a:pPr marL="0" indent="0">
              <a:buNone/>
            </a:pPr>
            <a:r>
              <a:rPr lang="en-US" sz="1800" dirty="0" err="1">
                <a:latin typeface="Consolas" panose="020B0609020204030204" pitchFamily="49" charset="0"/>
                <a:cs typeface="Consolas" panose="020B0609020204030204" pitchFamily="49" charset="0"/>
              </a:rPr>
              <a:t>indexBuffer</a:t>
            </a:r>
            <a:r>
              <a:rPr lang="en-US" sz="1800" dirty="0">
                <a:latin typeface="Consolas" panose="020B0609020204030204" pitchFamily="49" charset="0"/>
                <a:cs typeface="Consolas" panose="020B0609020204030204" pitchFamily="49" charset="0"/>
              </a:rPr>
              <a:t> = [ 0, 1, 2,    1, 2, 3 ]</a:t>
            </a:r>
            <a:br>
              <a:rPr lang="en-US" sz="1800" dirty="0">
                <a:latin typeface="Consolas" panose="020B0609020204030204" pitchFamily="49" charset="0"/>
                <a:cs typeface="Consolas" panose="020B0609020204030204" pitchFamily="49" charset="0"/>
              </a:rPr>
            </a:br>
            <a:endParaRPr lang="en-US" sz="1800" dirty="0">
              <a:latin typeface="Consolas" panose="020B0609020204030204" pitchFamily="49" charset="0"/>
              <a:cs typeface="Consolas" panose="020B0609020204030204" pitchFamily="49" charset="0"/>
            </a:endParaRPr>
          </a:p>
          <a:p>
            <a:pPr marL="0" indent="0">
              <a:buNone/>
            </a:pPr>
            <a:r>
              <a:rPr lang="en-US" sz="1800" dirty="0">
                <a:solidFill>
                  <a:schemeClr val="bg1">
                    <a:lumMod val="50000"/>
                  </a:schemeClr>
                </a:solidFill>
                <a:latin typeface="Consolas" panose="020B0609020204030204" pitchFamily="49" charset="0"/>
                <a:cs typeface="Consolas" panose="020B0609020204030204" pitchFamily="49" charset="0"/>
              </a:rPr>
              <a:t># Bind Buffers</a:t>
            </a:r>
          </a:p>
          <a:p>
            <a:pPr marL="0" indent="0">
              <a:buNone/>
            </a:pPr>
            <a:r>
              <a:rPr lang="en-US" sz="1800" dirty="0" err="1">
                <a:latin typeface="Consolas" panose="020B0609020204030204" pitchFamily="49" charset="0"/>
                <a:cs typeface="Consolas" panose="020B0609020204030204" pitchFamily="49" charset="0"/>
              </a:rPr>
              <a:t>setVertexBuffer</a:t>
            </a:r>
            <a:r>
              <a:rPr lang="en-US" sz="1800" dirty="0">
                <a:latin typeface="Consolas" panose="020B0609020204030204" pitchFamily="49" charset="0"/>
                <a:cs typeface="Consolas" panose="020B0609020204030204" pitchFamily="49" charset="0"/>
              </a:rPr>
              <a:t>(</a:t>
            </a:r>
            <a:r>
              <a:rPr lang="en-US" sz="1800" dirty="0" err="1">
                <a:latin typeface="Consolas" panose="020B0609020204030204" pitchFamily="49" charset="0"/>
                <a:cs typeface="Consolas" panose="020B0609020204030204" pitchFamily="49" charset="0"/>
              </a:rPr>
              <a:t>vertexBuffer</a:t>
            </a:r>
            <a:r>
              <a:rPr lang="en-US" sz="1800" dirty="0">
                <a:latin typeface="Consolas" panose="020B0609020204030204" pitchFamily="49" charset="0"/>
                <a:cs typeface="Consolas" panose="020B0609020204030204" pitchFamily="49" charset="0"/>
              </a:rPr>
              <a:t>)</a:t>
            </a:r>
          </a:p>
          <a:p>
            <a:pPr marL="0" indent="0">
              <a:buNone/>
            </a:pPr>
            <a:r>
              <a:rPr lang="en-US" sz="1800" dirty="0" err="1">
                <a:latin typeface="Consolas" panose="020B0609020204030204" pitchFamily="49" charset="0"/>
                <a:cs typeface="Consolas" panose="020B0609020204030204" pitchFamily="49" charset="0"/>
              </a:rPr>
              <a:t>setIndexBuffer</a:t>
            </a:r>
            <a:r>
              <a:rPr lang="en-US" sz="1800" dirty="0">
                <a:latin typeface="Consolas" panose="020B0609020204030204" pitchFamily="49" charset="0"/>
                <a:cs typeface="Consolas" panose="020B0609020204030204" pitchFamily="49" charset="0"/>
              </a:rPr>
              <a:t>(</a:t>
            </a:r>
            <a:r>
              <a:rPr lang="en-US" sz="1800" dirty="0" err="1">
                <a:latin typeface="Consolas" panose="020B0609020204030204" pitchFamily="49" charset="0"/>
                <a:cs typeface="Consolas" panose="020B0609020204030204" pitchFamily="49" charset="0"/>
              </a:rPr>
              <a:t>indexBuffer</a:t>
            </a:r>
            <a:r>
              <a:rPr lang="en-US" sz="1800" dirty="0">
                <a:latin typeface="Consolas" panose="020B0609020204030204" pitchFamily="49" charset="0"/>
                <a:cs typeface="Consolas" panose="020B0609020204030204" pitchFamily="49" charset="0"/>
              </a:rPr>
              <a:t>)</a:t>
            </a:r>
          </a:p>
          <a:p>
            <a:pPr marL="0" indent="0">
              <a:buNone/>
            </a:pPr>
            <a:endParaRPr lang="en-US" sz="1800" dirty="0">
              <a:latin typeface="Consolas" panose="020B0609020204030204" pitchFamily="49" charset="0"/>
              <a:cs typeface="Consolas" panose="020B0609020204030204" pitchFamily="49" charset="0"/>
            </a:endParaRPr>
          </a:p>
          <a:p>
            <a:pPr marL="0" indent="0">
              <a:buNone/>
            </a:pPr>
            <a:r>
              <a:rPr lang="en-US" sz="1800" dirty="0">
                <a:solidFill>
                  <a:schemeClr val="bg1">
                    <a:lumMod val="50000"/>
                  </a:schemeClr>
                </a:solidFill>
                <a:latin typeface="Consolas" panose="020B0609020204030204" pitchFamily="49" charset="0"/>
                <a:cs typeface="Consolas" panose="020B0609020204030204" pitchFamily="49" charset="0"/>
              </a:rPr>
              <a:t># Draw</a:t>
            </a:r>
          </a:p>
          <a:p>
            <a:pPr marL="0" indent="0">
              <a:buNone/>
            </a:pPr>
            <a:r>
              <a:rPr lang="en-US" sz="1800" dirty="0" err="1">
                <a:latin typeface="Consolas" panose="020B0609020204030204" pitchFamily="49" charset="0"/>
                <a:cs typeface="Consolas" panose="020B0609020204030204" pitchFamily="49" charset="0"/>
              </a:rPr>
              <a:t>drawIndexedVertices</a:t>
            </a:r>
            <a:r>
              <a:rPr lang="en-US" sz="1800" dirty="0">
                <a:latin typeface="Consolas" panose="020B0609020204030204" pitchFamily="49" charset="0"/>
                <a:cs typeface="Consolas" panose="020B0609020204030204" pitchFamily="49" charset="0"/>
              </a:rPr>
              <a:t>()</a:t>
            </a:r>
          </a:p>
        </p:txBody>
      </p:sp>
      <p:sp>
        <p:nvSpPr>
          <p:cNvPr id="2" name="Rectangle 1">
            <a:extLst>
              <a:ext uri="{FF2B5EF4-FFF2-40B4-BE49-F238E27FC236}">
                <a16:creationId xmlns:a16="http://schemas.microsoft.com/office/drawing/2014/main" id="{15C9C7C4-2B42-B941-9516-0451DAE278E0}"/>
              </a:ext>
            </a:extLst>
          </p:cNvPr>
          <p:cNvSpPr/>
          <p:nvPr/>
        </p:nvSpPr>
        <p:spPr>
          <a:xfrm>
            <a:off x="9223899" y="1455938"/>
            <a:ext cx="2128313" cy="369332"/>
          </a:xfrm>
          <a:prstGeom prst="rect">
            <a:avLst/>
          </a:prstGeom>
        </p:spPr>
        <p:txBody>
          <a:bodyPr wrap="square">
            <a:spAutoFit/>
          </a:bodyPr>
          <a:lstStyle/>
          <a:p>
            <a:pPr algn="r"/>
            <a:r>
              <a:rPr lang="en-US" dirty="0">
                <a:solidFill>
                  <a:schemeClr val="bg1">
                    <a:lumMod val="50000"/>
                  </a:schemeClr>
                </a:solidFill>
                <a:latin typeface="Consolas" panose="020B0609020204030204" pitchFamily="49" charset="0"/>
                <a:cs typeface="Consolas" panose="020B0609020204030204" pitchFamily="49" charset="0"/>
              </a:rPr>
              <a:t>Pseudocode</a:t>
            </a:r>
            <a:endParaRPr lang="en-US" dirty="0">
              <a:solidFill>
                <a:schemeClr val="bg1">
                  <a:lumMod val="50000"/>
                </a:schemeClr>
              </a:solidFill>
            </a:endParaRPr>
          </a:p>
        </p:txBody>
      </p:sp>
      <p:sp>
        <p:nvSpPr>
          <p:cNvPr id="12" name="Left Brace 11">
            <a:extLst>
              <a:ext uri="{FF2B5EF4-FFF2-40B4-BE49-F238E27FC236}">
                <a16:creationId xmlns:a16="http://schemas.microsoft.com/office/drawing/2014/main" id="{D17798FA-E0A9-CA47-9B10-8B713BC9D4D0}"/>
              </a:ext>
            </a:extLst>
          </p:cNvPr>
          <p:cNvSpPr/>
          <p:nvPr/>
        </p:nvSpPr>
        <p:spPr>
          <a:xfrm rot="16200000">
            <a:off x="3471172" y="1927120"/>
            <a:ext cx="89440" cy="869348"/>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Rectangle 12">
            <a:extLst>
              <a:ext uri="{FF2B5EF4-FFF2-40B4-BE49-F238E27FC236}">
                <a16:creationId xmlns:a16="http://schemas.microsoft.com/office/drawing/2014/main" id="{6092510E-0797-3749-917E-7D8B50FCFA6F}"/>
              </a:ext>
            </a:extLst>
          </p:cNvPr>
          <p:cNvSpPr/>
          <p:nvPr/>
        </p:nvSpPr>
        <p:spPr>
          <a:xfrm>
            <a:off x="3117146" y="2406514"/>
            <a:ext cx="797492" cy="246221"/>
          </a:xfrm>
          <a:prstGeom prst="rect">
            <a:avLst/>
          </a:prstGeom>
        </p:spPr>
        <p:txBody>
          <a:bodyPr wrap="square">
            <a:spAutoFit/>
          </a:bodyPr>
          <a:lstStyle/>
          <a:p>
            <a:pPr algn="ctr"/>
            <a:r>
              <a:rPr lang="en-US" sz="1000" dirty="0">
                <a:solidFill>
                  <a:schemeClr val="bg1">
                    <a:lumMod val="50000"/>
                  </a:schemeClr>
                </a:solidFill>
                <a:latin typeface="Consolas" panose="020B0609020204030204" pitchFamily="49" charset="0"/>
                <a:cs typeface="Consolas" panose="020B0609020204030204" pitchFamily="49" charset="0"/>
              </a:rPr>
              <a:t>Vertex 0</a:t>
            </a:r>
            <a:endParaRPr lang="en-US" sz="1000" dirty="0">
              <a:solidFill>
                <a:schemeClr val="bg1">
                  <a:lumMod val="50000"/>
                </a:schemeClr>
              </a:solidFill>
            </a:endParaRPr>
          </a:p>
        </p:txBody>
      </p:sp>
      <p:sp>
        <p:nvSpPr>
          <p:cNvPr id="15" name="Left Brace 14">
            <a:extLst>
              <a:ext uri="{FF2B5EF4-FFF2-40B4-BE49-F238E27FC236}">
                <a16:creationId xmlns:a16="http://schemas.microsoft.com/office/drawing/2014/main" id="{4A98C7C5-D40C-824F-A14E-B068EBD05EFF}"/>
              </a:ext>
            </a:extLst>
          </p:cNvPr>
          <p:cNvSpPr/>
          <p:nvPr/>
        </p:nvSpPr>
        <p:spPr>
          <a:xfrm rot="16200000">
            <a:off x="4955223" y="1927120"/>
            <a:ext cx="89440" cy="869348"/>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Rectangle 15">
            <a:extLst>
              <a:ext uri="{FF2B5EF4-FFF2-40B4-BE49-F238E27FC236}">
                <a16:creationId xmlns:a16="http://schemas.microsoft.com/office/drawing/2014/main" id="{CD46B803-7BBF-8049-B53E-B7D358657330}"/>
              </a:ext>
            </a:extLst>
          </p:cNvPr>
          <p:cNvSpPr/>
          <p:nvPr/>
        </p:nvSpPr>
        <p:spPr>
          <a:xfrm>
            <a:off x="4601197" y="2406514"/>
            <a:ext cx="797492" cy="246221"/>
          </a:xfrm>
          <a:prstGeom prst="rect">
            <a:avLst/>
          </a:prstGeom>
        </p:spPr>
        <p:txBody>
          <a:bodyPr wrap="square">
            <a:spAutoFit/>
          </a:bodyPr>
          <a:lstStyle/>
          <a:p>
            <a:pPr algn="ctr"/>
            <a:r>
              <a:rPr lang="en-US" sz="1000" dirty="0">
                <a:solidFill>
                  <a:schemeClr val="bg1">
                    <a:lumMod val="50000"/>
                  </a:schemeClr>
                </a:solidFill>
                <a:latin typeface="Consolas" panose="020B0609020204030204" pitchFamily="49" charset="0"/>
                <a:cs typeface="Consolas" panose="020B0609020204030204" pitchFamily="49" charset="0"/>
              </a:rPr>
              <a:t>Vertex 1</a:t>
            </a:r>
            <a:endParaRPr lang="en-US" sz="1000" dirty="0">
              <a:solidFill>
                <a:schemeClr val="bg1">
                  <a:lumMod val="50000"/>
                </a:schemeClr>
              </a:solidFill>
            </a:endParaRPr>
          </a:p>
        </p:txBody>
      </p:sp>
      <p:sp>
        <p:nvSpPr>
          <p:cNvPr id="17" name="Left Brace 16">
            <a:extLst>
              <a:ext uri="{FF2B5EF4-FFF2-40B4-BE49-F238E27FC236}">
                <a16:creationId xmlns:a16="http://schemas.microsoft.com/office/drawing/2014/main" id="{84DA709F-1DEA-AB47-8B1D-3BE90833FA03}"/>
              </a:ext>
            </a:extLst>
          </p:cNvPr>
          <p:cNvSpPr/>
          <p:nvPr/>
        </p:nvSpPr>
        <p:spPr>
          <a:xfrm rot="16200000">
            <a:off x="6457446" y="1927120"/>
            <a:ext cx="89440" cy="869348"/>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Rectangle 17">
            <a:extLst>
              <a:ext uri="{FF2B5EF4-FFF2-40B4-BE49-F238E27FC236}">
                <a16:creationId xmlns:a16="http://schemas.microsoft.com/office/drawing/2014/main" id="{91ED3D10-99C8-9544-9785-C3F030FE6680}"/>
              </a:ext>
            </a:extLst>
          </p:cNvPr>
          <p:cNvSpPr/>
          <p:nvPr/>
        </p:nvSpPr>
        <p:spPr>
          <a:xfrm>
            <a:off x="6103420" y="2406514"/>
            <a:ext cx="797492" cy="246221"/>
          </a:xfrm>
          <a:prstGeom prst="rect">
            <a:avLst/>
          </a:prstGeom>
        </p:spPr>
        <p:txBody>
          <a:bodyPr wrap="square">
            <a:spAutoFit/>
          </a:bodyPr>
          <a:lstStyle/>
          <a:p>
            <a:pPr algn="ctr"/>
            <a:r>
              <a:rPr lang="en-US" sz="1000" dirty="0">
                <a:solidFill>
                  <a:schemeClr val="bg1">
                    <a:lumMod val="50000"/>
                  </a:schemeClr>
                </a:solidFill>
                <a:latin typeface="Consolas" panose="020B0609020204030204" pitchFamily="49" charset="0"/>
                <a:cs typeface="Consolas" panose="020B0609020204030204" pitchFamily="49" charset="0"/>
              </a:rPr>
              <a:t>Vertex 2</a:t>
            </a:r>
            <a:endParaRPr lang="en-US" sz="1000" dirty="0">
              <a:solidFill>
                <a:schemeClr val="bg1">
                  <a:lumMod val="50000"/>
                </a:schemeClr>
              </a:solidFill>
            </a:endParaRPr>
          </a:p>
        </p:txBody>
      </p:sp>
      <p:sp>
        <p:nvSpPr>
          <p:cNvPr id="19" name="Left Brace 18">
            <a:extLst>
              <a:ext uri="{FF2B5EF4-FFF2-40B4-BE49-F238E27FC236}">
                <a16:creationId xmlns:a16="http://schemas.microsoft.com/office/drawing/2014/main" id="{EFF4C395-EC34-AB4D-BC20-0C8D24A69099}"/>
              </a:ext>
            </a:extLst>
          </p:cNvPr>
          <p:cNvSpPr/>
          <p:nvPr/>
        </p:nvSpPr>
        <p:spPr>
          <a:xfrm rot="16200000">
            <a:off x="7977841" y="1927120"/>
            <a:ext cx="89440" cy="869348"/>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Rectangle 19">
            <a:extLst>
              <a:ext uri="{FF2B5EF4-FFF2-40B4-BE49-F238E27FC236}">
                <a16:creationId xmlns:a16="http://schemas.microsoft.com/office/drawing/2014/main" id="{07F12633-B57A-454F-9376-6E6690C76179}"/>
              </a:ext>
            </a:extLst>
          </p:cNvPr>
          <p:cNvSpPr/>
          <p:nvPr/>
        </p:nvSpPr>
        <p:spPr>
          <a:xfrm>
            <a:off x="7623815" y="2406514"/>
            <a:ext cx="797492" cy="246221"/>
          </a:xfrm>
          <a:prstGeom prst="rect">
            <a:avLst/>
          </a:prstGeom>
        </p:spPr>
        <p:txBody>
          <a:bodyPr wrap="square">
            <a:spAutoFit/>
          </a:bodyPr>
          <a:lstStyle/>
          <a:p>
            <a:pPr algn="ctr"/>
            <a:r>
              <a:rPr lang="en-US" sz="1000" dirty="0">
                <a:solidFill>
                  <a:schemeClr val="bg1">
                    <a:lumMod val="50000"/>
                  </a:schemeClr>
                </a:solidFill>
                <a:latin typeface="Consolas" panose="020B0609020204030204" pitchFamily="49" charset="0"/>
                <a:cs typeface="Consolas" panose="020B0609020204030204" pitchFamily="49" charset="0"/>
              </a:rPr>
              <a:t>Vertex 3</a:t>
            </a:r>
            <a:endParaRPr lang="en-US" sz="1000" dirty="0">
              <a:solidFill>
                <a:schemeClr val="bg1">
                  <a:lumMod val="50000"/>
                </a:schemeClr>
              </a:solidFill>
            </a:endParaRPr>
          </a:p>
        </p:txBody>
      </p:sp>
      <p:sp>
        <p:nvSpPr>
          <p:cNvPr id="21" name="Left Brace 20">
            <a:extLst>
              <a:ext uri="{FF2B5EF4-FFF2-40B4-BE49-F238E27FC236}">
                <a16:creationId xmlns:a16="http://schemas.microsoft.com/office/drawing/2014/main" id="{ECB83CEB-DD10-2C4B-A501-204D1CBBBE6C}"/>
              </a:ext>
            </a:extLst>
          </p:cNvPr>
          <p:cNvSpPr/>
          <p:nvPr/>
        </p:nvSpPr>
        <p:spPr>
          <a:xfrm rot="16200000">
            <a:off x="3318547" y="3039046"/>
            <a:ext cx="89440" cy="869348"/>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Rectangle 21">
            <a:extLst>
              <a:ext uri="{FF2B5EF4-FFF2-40B4-BE49-F238E27FC236}">
                <a16:creationId xmlns:a16="http://schemas.microsoft.com/office/drawing/2014/main" id="{123AF7D8-CF5C-1348-86FF-F6B4ED4B6EBC}"/>
              </a:ext>
            </a:extLst>
          </p:cNvPr>
          <p:cNvSpPr/>
          <p:nvPr/>
        </p:nvSpPr>
        <p:spPr>
          <a:xfrm>
            <a:off x="2820774" y="3518440"/>
            <a:ext cx="1084986" cy="246221"/>
          </a:xfrm>
          <a:prstGeom prst="rect">
            <a:avLst/>
          </a:prstGeom>
        </p:spPr>
        <p:txBody>
          <a:bodyPr wrap="square">
            <a:spAutoFit/>
          </a:bodyPr>
          <a:lstStyle/>
          <a:p>
            <a:pPr algn="ctr"/>
            <a:r>
              <a:rPr lang="en-US" sz="1000" dirty="0">
                <a:solidFill>
                  <a:schemeClr val="bg1">
                    <a:lumMod val="50000"/>
                  </a:schemeClr>
                </a:solidFill>
                <a:latin typeface="Consolas" panose="020B0609020204030204" pitchFamily="49" charset="0"/>
                <a:cs typeface="Consolas" panose="020B0609020204030204" pitchFamily="49" charset="0"/>
              </a:rPr>
              <a:t>Triangle 0</a:t>
            </a:r>
            <a:endParaRPr lang="en-US" sz="1000" dirty="0">
              <a:solidFill>
                <a:schemeClr val="bg1">
                  <a:lumMod val="50000"/>
                </a:schemeClr>
              </a:solidFill>
            </a:endParaRPr>
          </a:p>
        </p:txBody>
      </p:sp>
      <p:sp>
        <p:nvSpPr>
          <p:cNvPr id="23" name="Left Brace 22">
            <a:extLst>
              <a:ext uri="{FF2B5EF4-FFF2-40B4-BE49-F238E27FC236}">
                <a16:creationId xmlns:a16="http://schemas.microsoft.com/office/drawing/2014/main" id="{C1250CF8-D837-694C-9A94-A47B4AC33E04}"/>
              </a:ext>
            </a:extLst>
          </p:cNvPr>
          <p:cNvSpPr/>
          <p:nvPr/>
        </p:nvSpPr>
        <p:spPr>
          <a:xfrm rot="16200000">
            <a:off x="4853521" y="3071399"/>
            <a:ext cx="89440" cy="869348"/>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Rectangle 23">
            <a:extLst>
              <a:ext uri="{FF2B5EF4-FFF2-40B4-BE49-F238E27FC236}">
                <a16:creationId xmlns:a16="http://schemas.microsoft.com/office/drawing/2014/main" id="{3F9C8F41-9592-024F-A35A-0F40F1295C65}"/>
              </a:ext>
            </a:extLst>
          </p:cNvPr>
          <p:cNvSpPr/>
          <p:nvPr/>
        </p:nvSpPr>
        <p:spPr>
          <a:xfrm>
            <a:off x="4355748" y="3550793"/>
            <a:ext cx="1084986" cy="246221"/>
          </a:xfrm>
          <a:prstGeom prst="rect">
            <a:avLst/>
          </a:prstGeom>
        </p:spPr>
        <p:txBody>
          <a:bodyPr wrap="square">
            <a:spAutoFit/>
          </a:bodyPr>
          <a:lstStyle/>
          <a:p>
            <a:pPr algn="ctr"/>
            <a:r>
              <a:rPr lang="en-US" sz="1000" dirty="0">
                <a:solidFill>
                  <a:schemeClr val="bg1">
                    <a:lumMod val="50000"/>
                  </a:schemeClr>
                </a:solidFill>
                <a:latin typeface="Consolas" panose="020B0609020204030204" pitchFamily="49" charset="0"/>
                <a:cs typeface="Consolas" panose="020B0609020204030204" pitchFamily="49" charset="0"/>
              </a:rPr>
              <a:t>Triangle 1</a:t>
            </a:r>
            <a:endParaRPr lang="en-US" sz="1000" dirty="0">
              <a:solidFill>
                <a:schemeClr val="bg1">
                  <a:lumMod val="50000"/>
                </a:schemeClr>
              </a:solidFill>
            </a:endParaRPr>
          </a:p>
        </p:txBody>
      </p:sp>
    </p:spTree>
    <p:extLst>
      <p:ext uri="{BB962C8B-B14F-4D97-AF65-F5344CB8AC3E}">
        <p14:creationId xmlns:p14="http://schemas.microsoft.com/office/powerpoint/2010/main" val="29665552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riangle 7">
            <a:extLst>
              <a:ext uri="{FF2B5EF4-FFF2-40B4-BE49-F238E27FC236}">
                <a16:creationId xmlns:a16="http://schemas.microsoft.com/office/drawing/2014/main" id="{E935FD86-26AE-854C-9CDA-3271C1C55D06}"/>
              </a:ext>
            </a:extLst>
          </p:cNvPr>
          <p:cNvSpPr/>
          <p:nvPr/>
        </p:nvSpPr>
        <p:spPr>
          <a:xfrm rot="3015794">
            <a:off x="10152660" y="1932031"/>
            <a:ext cx="306439" cy="1907333"/>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3E436F5-E296-CF43-A41A-0CB657119879}"/>
              </a:ext>
            </a:extLst>
          </p:cNvPr>
          <p:cNvSpPr>
            <a:spLocks noGrp="1"/>
          </p:cNvSpPr>
          <p:nvPr>
            <p:ph type="title"/>
          </p:nvPr>
        </p:nvSpPr>
        <p:spPr>
          <a:xfrm>
            <a:off x="839788" y="365126"/>
            <a:ext cx="10515600" cy="972468"/>
          </a:xfrm>
        </p:spPr>
        <p:txBody>
          <a:bodyPr>
            <a:normAutofit/>
          </a:bodyPr>
          <a:lstStyle/>
          <a:p>
            <a:r>
              <a:rPr lang="en-US" sz="3200" dirty="0">
                <a:latin typeface="FreightSans Pro Book" panose="02000606030000020004" pitchFamily="2" charset="0"/>
              </a:rPr>
              <a:t>3D Rendering Concepts</a:t>
            </a:r>
          </a:p>
        </p:txBody>
      </p:sp>
      <p:sp>
        <p:nvSpPr>
          <p:cNvPr id="9" name="Data 8">
            <a:extLst>
              <a:ext uri="{FF2B5EF4-FFF2-40B4-BE49-F238E27FC236}">
                <a16:creationId xmlns:a16="http://schemas.microsoft.com/office/drawing/2014/main" id="{7294AFA2-CADA-2140-BE7C-76125948825E}"/>
              </a:ext>
            </a:extLst>
          </p:cNvPr>
          <p:cNvSpPr/>
          <p:nvPr/>
        </p:nvSpPr>
        <p:spPr>
          <a:xfrm>
            <a:off x="3730100" y="1997472"/>
            <a:ext cx="1970843" cy="1784412"/>
          </a:xfrm>
          <a:prstGeom prst="flowChartInputOutput">
            <a:avLst/>
          </a:prstGeom>
          <a:no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7">
            <a:extLst>
              <a:ext uri="{FF2B5EF4-FFF2-40B4-BE49-F238E27FC236}">
                <a16:creationId xmlns:a16="http://schemas.microsoft.com/office/drawing/2014/main" id="{C4A2152F-2F75-F540-A067-AD3D672E1D82}"/>
              </a:ext>
            </a:extLst>
          </p:cNvPr>
          <p:cNvSpPr>
            <a:spLocks noGrp="1"/>
          </p:cNvSpPr>
          <p:nvPr>
            <p:ph sz="half" idx="2"/>
          </p:nvPr>
        </p:nvSpPr>
        <p:spPr>
          <a:xfrm>
            <a:off x="839789" y="4092602"/>
            <a:ext cx="2107598" cy="2120259"/>
          </a:xfrm>
        </p:spPr>
        <p:txBody>
          <a:bodyPr>
            <a:normAutofit/>
          </a:bodyPr>
          <a:lstStyle/>
          <a:p>
            <a:pPr marL="0" indent="0">
              <a:buNone/>
            </a:pPr>
            <a:r>
              <a:rPr lang="en-US" sz="2400" b="1" dirty="0">
                <a:latin typeface="FreightSans Pro Book" panose="02000606030000020004" pitchFamily="2" charset="0"/>
              </a:rPr>
              <a:t>Shaders</a:t>
            </a:r>
          </a:p>
          <a:p>
            <a:pPr marL="0" indent="0">
              <a:buNone/>
            </a:pPr>
            <a:endParaRPr lang="en-US" sz="800" dirty="0">
              <a:latin typeface="FreightSans Pro Book" panose="02000606030000020004" pitchFamily="2" charset="0"/>
            </a:endParaRPr>
          </a:p>
          <a:p>
            <a:pPr marL="0" indent="0">
              <a:buNone/>
            </a:pPr>
            <a:r>
              <a:rPr lang="en-US" sz="2400" dirty="0">
                <a:latin typeface="FreightSans Pro Book" panose="02000606030000020004" pitchFamily="2" charset="0"/>
              </a:rPr>
              <a:t>Written in GLSL and define how an object appears</a:t>
            </a:r>
          </a:p>
        </p:txBody>
      </p:sp>
      <p:sp>
        <p:nvSpPr>
          <p:cNvPr id="12" name="Content Placeholder 7">
            <a:extLst>
              <a:ext uri="{FF2B5EF4-FFF2-40B4-BE49-F238E27FC236}">
                <a16:creationId xmlns:a16="http://schemas.microsoft.com/office/drawing/2014/main" id="{674580D9-5985-8C4C-8328-5C137D3BBEA6}"/>
              </a:ext>
            </a:extLst>
          </p:cNvPr>
          <p:cNvSpPr txBox="1">
            <a:spLocks/>
          </p:cNvSpPr>
          <p:nvPr/>
        </p:nvSpPr>
        <p:spPr>
          <a:xfrm>
            <a:off x="3641397" y="4092602"/>
            <a:ext cx="2107598" cy="21202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dirty="0">
                <a:latin typeface="FreightSans Pro Book" panose="02000606030000020004" pitchFamily="2" charset="0"/>
              </a:rPr>
              <a:t>Transforms</a:t>
            </a:r>
          </a:p>
          <a:p>
            <a:pPr marL="0" indent="0">
              <a:buFont typeface="Arial" panose="020B0604020202020204" pitchFamily="34" charset="0"/>
              <a:buNone/>
            </a:pPr>
            <a:endParaRPr lang="en-US" sz="800" dirty="0">
              <a:latin typeface="FreightSans Pro Book" panose="02000606030000020004" pitchFamily="2" charset="0"/>
            </a:endParaRPr>
          </a:p>
          <a:p>
            <a:pPr marL="0" indent="0">
              <a:buFont typeface="Arial" panose="020B0604020202020204" pitchFamily="34" charset="0"/>
              <a:buNone/>
            </a:pPr>
            <a:r>
              <a:rPr lang="en-US" sz="2400" dirty="0">
                <a:latin typeface="FreightSans Pro Book" panose="02000606030000020004" pitchFamily="2" charset="0"/>
              </a:rPr>
              <a:t>Manipulate the positions of vertices (e.g. scale, rotation)</a:t>
            </a:r>
          </a:p>
        </p:txBody>
      </p:sp>
      <p:sp>
        <p:nvSpPr>
          <p:cNvPr id="4" name="Rectangle 3">
            <a:extLst>
              <a:ext uri="{FF2B5EF4-FFF2-40B4-BE49-F238E27FC236}">
                <a16:creationId xmlns:a16="http://schemas.microsoft.com/office/drawing/2014/main" id="{FA5F9A4A-DD2D-4141-B5A6-93CBBE0F76E3}"/>
              </a:ext>
            </a:extLst>
          </p:cNvPr>
          <p:cNvSpPr/>
          <p:nvPr/>
        </p:nvSpPr>
        <p:spPr>
          <a:xfrm>
            <a:off x="976544" y="1997472"/>
            <a:ext cx="1970843" cy="1784412"/>
          </a:xfrm>
          <a:prstGeom prst="rect">
            <a:avLst/>
          </a:prstGeom>
          <a:gradFill flip="none" rotWithShape="1">
            <a:gsLst>
              <a:gs pos="0">
                <a:srgbClr val="FF0000"/>
              </a:gs>
              <a:gs pos="100000">
                <a:srgbClr val="7030A0"/>
              </a:gs>
              <a:gs pos="76000">
                <a:srgbClr val="00B0F0"/>
              </a:gs>
              <a:gs pos="55000">
                <a:srgbClr val="00B050"/>
              </a:gs>
              <a:gs pos="36000">
                <a:srgbClr val="FFFF00"/>
              </a:gs>
              <a:gs pos="16000">
                <a:srgbClr val="FFC000"/>
              </a:gs>
            </a:gsLst>
            <a:lin ang="2700000" scaled="1"/>
            <a:tileRect/>
          </a:grad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ontent Placeholder 7">
            <a:extLst>
              <a:ext uri="{FF2B5EF4-FFF2-40B4-BE49-F238E27FC236}">
                <a16:creationId xmlns:a16="http://schemas.microsoft.com/office/drawing/2014/main" id="{285A2AB6-6861-A745-B41A-020E2475255F}"/>
              </a:ext>
            </a:extLst>
          </p:cNvPr>
          <p:cNvSpPr txBox="1">
            <a:spLocks/>
          </p:cNvSpPr>
          <p:nvPr/>
        </p:nvSpPr>
        <p:spPr>
          <a:xfrm>
            <a:off x="6443005" y="4092602"/>
            <a:ext cx="2107598" cy="21202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dirty="0">
                <a:latin typeface="FreightSans Pro Book" panose="02000606030000020004" pitchFamily="2" charset="0"/>
              </a:rPr>
              <a:t>Models</a:t>
            </a:r>
          </a:p>
          <a:p>
            <a:pPr marL="0" indent="0">
              <a:buFont typeface="Arial" panose="020B0604020202020204" pitchFamily="34" charset="0"/>
              <a:buNone/>
            </a:pPr>
            <a:endParaRPr lang="en-US" sz="800" dirty="0">
              <a:latin typeface="FreightSans Pro Book" panose="02000606030000020004" pitchFamily="2" charset="0"/>
            </a:endParaRPr>
          </a:p>
          <a:p>
            <a:pPr marL="0" indent="0">
              <a:buFont typeface="Arial" panose="020B0604020202020204" pitchFamily="34" charset="0"/>
              <a:buNone/>
            </a:pPr>
            <a:r>
              <a:rPr lang="en-US" sz="2400" dirty="0">
                <a:latin typeface="FreightSans Pro Book" panose="02000606030000020004" pitchFamily="2" charset="0"/>
              </a:rPr>
              <a:t>Files that include meshes, textures and more</a:t>
            </a:r>
          </a:p>
        </p:txBody>
      </p:sp>
      <p:sp>
        <p:nvSpPr>
          <p:cNvPr id="32" name="Content Placeholder 7">
            <a:extLst>
              <a:ext uri="{FF2B5EF4-FFF2-40B4-BE49-F238E27FC236}">
                <a16:creationId xmlns:a16="http://schemas.microsoft.com/office/drawing/2014/main" id="{3C45C337-00C4-C74E-9480-48231B8837F9}"/>
              </a:ext>
            </a:extLst>
          </p:cNvPr>
          <p:cNvSpPr txBox="1">
            <a:spLocks/>
          </p:cNvSpPr>
          <p:nvPr/>
        </p:nvSpPr>
        <p:spPr>
          <a:xfrm>
            <a:off x="9244613" y="4092602"/>
            <a:ext cx="2107598" cy="21202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dirty="0">
                <a:latin typeface="FreightSans Pro Book" panose="02000606030000020004" pitchFamily="2" charset="0"/>
              </a:rPr>
              <a:t>Bones</a:t>
            </a:r>
          </a:p>
          <a:p>
            <a:pPr marL="0" indent="0">
              <a:buFont typeface="Arial" panose="020B0604020202020204" pitchFamily="34" charset="0"/>
              <a:buNone/>
            </a:pPr>
            <a:endParaRPr lang="en-US" sz="800" dirty="0">
              <a:latin typeface="FreightSans Pro Book" panose="02000606030000020004" pitchFamily="2" charset="0"/>
            </a:endParaRPr>
          </a:p>
          <a:p>
            <a:pPr marL="0" indent="0">
              <a:buFont typeface="Arial" panose="020B0604020202020204" pitchFamily="34" charset="0"/>
              <a:buNone/>
            </a:pPr>
            <a:r>
              <a:rPr lang="en-US" sz="2400" dirty="0">
                <a:latin typeface="FreightSans Pro Book" panose="02000606030000020004" pitchFamily="2" charset="0"/>
              </a:rPr>
              <a:t>Allow manipulating meshes, used for animation</a:t>
            </a:r>
          </a:p>
        </p:txBody>
      </p:sp>
      <p:pic>
        <p:nvPicPr>
          <p:cNvPr id="2" name="Picture 1">
            <a:extLst>
              <a:ext uri="{FF2B5EF4-FFF2-40B4-BE49-F238E27FC236}">
                <a16:creationId xmlns:a16="http://schemas.microsoft.com/office/drawing/2014/main" id="{05A6573F-9F9E-AB48-89C4-EBF2440EC56A}"/>
              </a:ext>
            </a:extLst>
          </p:cNvPr>
          <p:cNvPicPr>
            <a:picLocks noChangeAspect="1"/>
          </p:cNvPicPr>
          <p:nvPr/>
        </p:nvPicPr>
        <p:blipFill>
          <a:blip r:embed="rId3"/>
          <a:stretch>
            <a:fillRect/>
          </a:stretch>
        </p:blipFill>
        <p:spPr>
          <a:xfrm>
            <a:off x="6552030" y="1798134"/>
            <a:ext cx="1970843" cy="2183087"/>
          </a:xfrm>
          <a:prstGeom prst="rect">
            <a:avLst/>
          </a:prstGeom>
        </p:spPr>
      </p:pic>
      <p:sp>
        <p:nvSpPr>
          <p:cNvPr id="3" name="Can 2">
            <a:extLst>
              <a:ext uri="{FF2B5EF4-FFF2-40B4-BE49-F238E27FC236}">
                <a16:creationId xmlns:a16="http://schemas.microsoft.com/office/drawing/2014/main" id="{CF875D38-6CB5-6143-A439-7B5421B1DC00}"/>
              </a:ext>
            </a:extLst>
          </p:cNvPr>
          <p:cNvSpPr/>
          <p:nvPr/>
        </p:nvSpPr>
        <p:spPr>
          <a:xfrm rot="2924272">
            <a:off x="9861758" y="1914528"/>
            <a:ext cx="873304" cy="1950297"/>
          </a:xfrm>
          <a:prstGeom prst="can">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44752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3E436F5-E296-CF43-A41A-0CB657119879}"/>
              </a:ext>
            </a:extLst>
          </p:cNvPr>
          <p:cNvSpPr>
            <a:spLocks noGrp="1"/>
          </p:cNvSpPr>
          <p:nvPr>
            <p:ph type="title"/>
          </p:nvPr>
        </p:nvSpPr>
        <p:spPr>
          <a:xfrm>
            <a:off x="839788" y="365126"/>
            <a:ext cx="10515600" cy="972468"/>
          </a:xfrm>
        </p:spPr>
        <p:txBody>
          <a:bodyPr>
            <a:normAutofit/>
          </a:bodyPr>
          <a:lstStyle/>
          <a:p>
            <a:r>
              <a:rPr lang="en-US" sz="3200" dirty="0">
                <a:latin typeface="FreightSans Pro Book" panose="02000606030000020004" pitchFamily="2" charset="0"/>
              </a:rPr>
              <a:t>Advanced Technologies (Part 1)</a:t>
            </a:r>
          </a:p>
        </p:txBody>
      </p:sp>
      <p:sp>
        <p:nvSpPr>
          <p:cNvPr id="9" name="Text Placeholder 8">
            <a:extLst>
              <a:ext uri="{FF2B5EF4-FFF2-40B4-BE49-F238E27FC236}">
                <a16:creationId xmlns:a16="http://schemas.microsoft.com/office/drawing/2014/main" id="{2DDF8EBD-E3FF-7A41-BEB6-85135D1152F4}"/>
              </a:ext>
            </a:extLst>
          </p:cNvPr>
          <p:cNvSpPr>
            <a:spLocks noGrp="1"/>
          </p:cNvSpPr>
          <p:nvPr>
            <p:ph type="body" idx="1"/>
          </p:nvPr>
        </p:nvSpPr>
        <p:spPr>
          <a:xfrm>
            <a:off x="839788" y="1337594"/>
            <a:ext cx="5157787" cy="823912"/>
          </a:xfrm>
        </p:spPr>
        <p:txBody>
          <a:bodyPr anchor="ctr"/>
          <a:lstStyle/>
          <a:p>
            <a:r>
              <a:rPr lang="en-US" dirty="0">
                <a:latin typeface="FreightSans Pro Semibold" panose="02000606030000020004" pitchFamily="2" charset="0"/>
              </a:rPr>
              <a:t>Local Storage</a:t>
            </a:r>
          </a:p>
        </p:txBody>
      </p:sp>
      <p:sp>
        <p:nvSpPr>
          <p:cNvPr id="8" name="Content Placeholder 7">
            <a:extLst>
              <a:ext uri="{FF2B5EF4-FFF2-40B4-BE49-F238E27FC236}">
                <a16:creationId xmlns:a16="http://schemas.microsoft.com/office/drawing/2014/main" id="{7C302C45-7815-7246-8AA6-0CF8409B6901}"/>
              </a:ext>
            </a:extLst>
          </p:cNvPr>
          <p:cNvSpPr>
            <a:spLocks noGrp="1"/>
          </p:cNvSpPr>
          <p:nvPr>
            <p:ph sz="half" idx="2"/>
          </p:nvPr>
        </p:nvSpPr>
        <p:spPr>
          <a:xfrm>
            <a:off x="839788" y="2161506"/>
            <a:ext cx="5157787" cy="4028157"/>
          </a:xfrm>
        </p:spPr>
        <p:txBody>
          <a:bodyPr>
            <a:normAutofit/>
          </a:bodyPr>
          <a:lstStyle/>
          <a:p>
            <a:r>
              <a:rPr lang="en-US" sz="2400" dirty="0">
                <a:latin typeface="FreightSans Pro Book" panose="02000606030000020004" pitchFamily="2" charset="0"/>
              </a:rPr>
              <a:t>Cache or store data on a user’s local device</a:t>
            </a:r>
          </a:p>
          <a:p>
            <a:r>
              <a:rPr lang="en-US" sz="2400" dirty="0">
                <a:latin typeface="FreightSans Pro Book" panose="02000606030000020004" pitchFamily="2" charset="0"/>
              </a:rPr>
              <a:t>Note: removed when they clear their cache</a:t>
            </a:r>
          </a:p>
        </p:txBody>
      </p:sp>
      <p:sp>
        <p:nvSpPr>
          <p:cNvPr id="10" name="Text Placeholder 9">
            <a:extLst>
              <a:ext uri="{FF2B5EF4-FFF2-40B4-BE49-F238E27FC236}">
                <a16:creationId xmlns:a16="http://schemas.microsoft.com/office/drawing/2014/main" id="{660EFA55-5EE6-9149-AFC3-789B671571EF}"/>
              </a:ext>
            </a:extLst>
          </p:cNvPr>
          <p:cNvSpPr>
            <a:spLocks noGrp="1"/>
          </p:cNvSpPr>
          <p:nvPr>
            <p:ph type="body" sz="quarter" idx="3"/>
          </p:nvPr>
        </p:nvSpPr>
        <p:spPr>
          <a:xfrm>
            <a:off x="6172200" y="1337594"/>
            <a:ext cx="5183188" cy="823912"/>
          </a:xfrm>
        </p:spPr>
        <p:txBody>
          <a:bodyPr vert="horz" lIns="91440" tIns="45720" rIns="91440" bIns="45720" rtlCol="0" anchor="ctr">
            <a:normAutofit/>
          </a:bodyPr>
          <a:lstStyle/>
          <a:p>
            <a:r>
              <a:rPr lang="en-US" dirty="0">
                <a:latin typeface="FreightSans Pro Semibold" panose="02000606030000020004" pitchFamily="2" charset="0"/>
              </a:rPr>
              <a:t>Web Assembly</a:t>
            </a:r>
          </a:p>
        </p:txBody>
      </p:sp>
      <p:sp>
        <p:nvSpPr>
          <p:cNvPr id="11" name="Content Placeholder 10">
            <a:extLst>
              <a:ext uri="{FF2B5EF4-FFF2-40B4-BE49-F238E27FC236}">
                <a16:creationId xmlns:a16="http://schemas.microsoft.com/office/drawing/2014/main" id="{8A14D113-60D3-814F-B82B-EB4FFAC05A17}"/>
              </a:ext>
            </a:extLst>
          </p:cNvPr>
          <p:cNvSpPr>
            <a:spLocks noGrp="1"/>
          </p:cNvSpPr>
          <p:nvPr>
            <p:ph sz="quarter" idx="4"/>
          </p:nvPr>
        </p:nvSpPr>
        <p:spPr>
          <a:xfrm>
            <a:off x="6172200" y="2161506"/>
            <a:ext cx="5183188" cy="4028157"/>
          </a:xfrm>
        </p:spPr>
        <p:txBody>
          <a:bodyPr vert="horz" lIns="91440" tIns="45720" rIns="91440" bIns="45720" rtlCol="0">
            <a:normAutofit/>
          </a:bodyPr>
          <a:lstStyle/>
          <a:p>
            <a:r>
              <a:rPr lang="en-US" sz="2400" dirty="0">
                <a:latin typeface="FreightSans Pro Book" panose="02000606030000020004" pitchFamily="2" charset="0"/>
              </a:rPr>
              <a:t>Binary format for code that can be executed in a web browser</a:t>
            </a:r>
          </a:p>
          <a:p>
            <a:r>
              <a:rPr lang="en-US" sz="2400" dirty="0">
                <a:latin typeface="FreightSans Pro Book" panose="02000606030000020004" pitchFamily="2" charset="0"/>
              </a:rPr>
              <a:t>Can be compiled from other languages (Rust, C++, </a:t>
            </a:r>
            <a:r>
              <a:rPr lang="en-US" sz="2400" dirty="0" err="1">
                <a:latin typeface="FreightSans Pro Book" panose="02000606030000020004" pitchFamily="2" charset="0"/>
              </a:rPr>
              <a:t>etc</a:t>
            </a:r>
            <a:r>
              <a:rPr lang="en-US" sz="2400" dirty="0">
                <a:latin typeface="FreightSans Pro Book" panose="02000606030000020004" pitchFamily="2" charset="0"/>
              </a:rPr>
              <a:t>)</a:t>
            </a:r>
          </a:p>
          <a:p>
            <a:r>
              <a:rPr lang="en-US" sz="2400" dirty="0">
                <a:latin typeface="FreightSans Pro Book" panose="02000606030000020004" pitchFamily="2" charset="0"/>
              </a:rPr>
              <a:t>Binary format is efficient, as it does not require parsing</a:t>
            </a:r>
          </a:p>
          <a:p>
            <a:endParaRPr lang="en-US" sz="2400" dirty="0">
              <a:latin typeface="FreightSans Pro Book" panose="02000606030000020004" pitchFamily="2" charset="0"/>
            </a:endParaRPr>
          </a:p>
          <a:p>
            <a:pPr marL="0" indent="0">
              <a:buNone/>
            </a:pPr>
            <a:r>
              <a:rPr lang="en-US" sz="2400" dirty="0">
                <a:latin typeface="FreightSans Pro Book" panose="02000606030000020004" pitchFamily="2" charset="0"/>
              </a:rPr>
              <a:t>Learn more: </a:t>
            </a:r>
            <a:r>
              <a:rPr lang="en-US" sz="2400" dirty="0">
                <a:latin typeface="FreightSans Pro Book" panose="02000606030000020004" pitchFamily="2" charset="0"/>
                <a:hlinkClick r:id="rId3"/>
              </a:rPr>
              <a:t>https://webassembly.org/</a:t>
            </a:r>
            <a:r>
              <a:rPr lang="en-US" sz="2400" dirty="0">
                <a:latin typeface="FreightSans Pro Book" panose="02000606030000020004" pitchFamily="2" charset="0"/>
              </a:rPr>
              <a:t> </a:t>
            </a:r>
          </a:p>
        </p:txBody>
      </p:sp>
      <p:sp>
        <p:nvSpPr>
          <p:cNvPr id="12" name="Content Placeholder 7">
            <a:extLst>
              <a:ext uri="{FF2B5EF4-FFF2-40B4-BE49-F238E27FC236}">
                <a16:creationId xmlns:a16="http://schemas.microsoft.com/office/drawing/2014/main" id="{344375BF-541F-2C48-8BF9-D831CD1CA3BF}"/>
              </a:ext>
            </a:extLst>
          </p:cNvPr>
          <p:cNvSpPr txBox="1">
            <a:spLocks/>
          </p:cNvSpPr>
          <p:nvPr/>
        </p:nvSpPr>
        <p:spPr>
          <a:xfrm>
            <a:off x="839788" y="3965825"/>
            <a:ext cx="5180013" cy="2223838"/>
          </a:xfrm>
          <a:prstGeom prst="roundRect">
            <a:avLst>
              <a:gd name="adj" fmla="val 914"/>
            </a:avLst>
          </a:prstGeom>
          <a:solidFill>
            <a:schemeClr val="bg1">
              <a:lumMod val="95000"/>
            </a:schemeClr>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solidFill>
                  <a:schemeClr val="bg1">
                    <a:lumMod val="50000"/>
                  </a:schemeClr>
                </a:solidFill>
                <a:latin typeface="Consolas" panose="020B0609020204030204" pitchFamily="49" charset="0"/>
                <a:cs typeface="Consolas" panose="020B0609020204030204" pitchFamily="49" charset="0"/>
              </a:rPr>
              <a:t>// E.g. save the user’s progress</a:t>
            </a:r>
          </a:p>
          <a:p>
            <a:pPr marL="0" indent="0">
              <a:buNone/>
            </a:pPr>
            <a:r>
              <a:rPr lang="en-US" sz="1800" dirty="0" err="1">
                <a:latin typeface="Consolas" panose="020B0609020204030204" pitchFamily="49" charset="0"/>
                <a:cs typeface="Consolas" panose="020B0609020204030204" pitchFamily="49" charset="0"/>
              </a:rPr>
              <a:t>localStorage.setItem</a:t>
            </a:r>
            <a:r>
              <a:rPr lang="en-US" sz="1800" dirty="0">
                <a:latin typeface="Consolas" panose="020B0609020204030204" pitchFamily="49" charset="0"/>
                <a:cs typeface="Consolas" panose="020B0609020204030204" pitchFamily="49" charset="0"/>
              </a:rPr>
              <a:t>(</a:t>
            </a:r>
          </a:p>
          <a:p>
            <a:pPr marL="0" indent="0">
              <a:buNone/>
            </a:pPr>
            <a:r>
              <a:rPr lang="en-US" sz="1800" dirty="0">
                <a:latin typeface="Consolas" panose="020B0609020204030204" pitchFamily="49" charset="0"/>
                <a:cs typeface="Consolas" panose="020B0609020204030204" pitchFamily="49" charset="0"/>
              </a:rPr>
              <a:t>  '</a:t>
            </a:r>
            <a:r>
              <a:rPr lang="en-US" sz="1800" dirty="0" err="1">
                <a:latin typeface="Consolas" panose="020B0609020204030204" pitchFamily="49" charset="0"/>
                <a:cs typeface="Consolas" panose="020B0609020204030204" pitchFamily="49" charset="0"/>
              </a:rPr>
              <a:t>game_state</a:t>
            </a:r>
            <a:r>
              <a:rPr lang="en-US" sz="1800" dirty="0">
                <a:latin typeface="Consolas" panose="020B0609020204030204" pitchFamily="49" charset="0"/>
                <a:cs typeface="Consolas" panose="020B0609020204030204" pitchFamily="49" charset="0"/>
              </a:rPr>
              <a:t>’,</a:t>
            </a:r>
          </a:p>
          <a:p>
            <a:pPr marL="0" indent="0">
              <a:buNone/>
            </a:pPr>
            <a:r>
              <a:rPr lang="en-US" sz="1800" dirty="0">
                <a:latin typeface="Consolas" panose="020B0609020204030204" pitchFamily="49" charset="0"/>
                <a:cs typeface="Consolas" panose="020B0609020204030204" pitchFamily="49" charset="0"/>
              </a:rPr>
              <a:t>  </a:t>
            </a:r>
            <a:r>
              <a:rPr lang="en-US" sz="1800" dirty="0" err="1">
                <a:latin typeface="Consolas" panose="020B0609020204030204" pitchFamily="49" charset="0"/>
                <a:cs typeface="Consolas" panose="020B0609020204030204" pitchFamily="49" charset="0"/>
              </a:rPr>
              <a:t>JSON.stringify</a:t>
            </a:r>
            <a:r>
              <a:rPr lang="en-US" sz="1800" dirty="0">
                <a:latin typeface="Consolas" panose="020B0609020204030204" pitchFamily="49" charset="0"/>
                <a:cs typeface="Consolas" panose="020B0609020204030204" pitchFamily="49" charset="0"/>
              </a:rPr>
              <a:t>(</a:t>
            </a:r>
            <a:r>
              <a:rPr lang="en-US" sz="1800" dirty="0" err="1">
                <a:latin typeface="Consolas" panose="020B0609020204030204" pitchFamily="49" charset="0"/>
                <a:cs typeface="Consolas" panose="020B0609020204030204" pitchFamily="49" charset="0"/>
              </a:rPr>
              <a:t>gameState</a:t>
            </a:r>
            <a:r>
              <a:rPr lang="en-US" sz="1800" dirty="0">
                <a:latin typeface="Consolas" panose="020B0609020204030204" pitchFamily="49" charset="0"/>
                <a:cs typeface="Consolas" panose="020B0609020204030204" pitchFamily="49" charset="0"/>
              </a:rPr>
              <a:t>));</a:t>
            </a:r>
          </a:p>
        </p:txBody>
      </p:sp>
    </p:spTree>
    <p:extLst>
      <p:ext uri="{BB962C8B-B14F-4D97-AF65-F5344CB8AC3E}">
        <p14:creationId xmlns:p14="http://schemas.microsoft.com/office/powerpoint/2010/main" val="399856137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1733</TotalTime>
  <Words>1953</Words>
  <Application>Microsoft Macintosh PowerPoint</Application>
  <PresentationFormat>Widescreen</PresentationFormat>
  <Paragraphs>268</Paragraphs>
  <Slides>13</Slides>
  <Notes>13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Arial</vt:lpstr>
      <vt:lpstr>Calibri</vt:lpstr>
      <vt:lpstr>Calibri Light</vt:lpstr>
      <vt:lpstr>Consolas</vt:lpstr>
      <vt:lpstr>FreightSans Pro Book</vt:lpstr>
      <vt:lpstr>FreightSans Pro Semibold</vt:lpstr>
      <vt:lpstr>Office Theme</vt:lpstr>
      <vt:lpstr>PowerPoint Presentation</vt:lpstr>
      <vt:lpstr>Why build games with HTML5?</vt:lpstr>
      <vt:lpstr>The Canvas Element</vt:lpstr>
      <vt:lpstr>Drawing in 2D</vt:lpstr>
      <vt:lpstr>Animation</vt:lpstr>
      <vt:lpstr>The Structure of 3D Objects</vt:lpstr>
      <vt:lpstr>Rendering in 3D</vt:lpstr>
      <vt:lpstr>3D Rendering Concepts</vt:lpstr>
      <vt:lpstr>Advanced Technologies (Part 1)</vt:lpstr>
      <vt:lpstr>Advanced Technologies (Part 2)</vt:lpstr>
      <vt:lpstr>Tools</vt:lpstr>
      <vt:lpstr>Go forth and make games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Hawkins</dc:creator>
  <cp:lastModifiedBy>Chris Hawkins</cp:lastModifiedBy>
  <cp:revision>20</cp:revision>
  <dcterms:created xsi:type="dcterms:W3CDTF">2019-06-18T18:04:28Z</dcterms:created>
  <dcterms:modified xsi:type="dcterms:W3CDTF">2019-06-24T23:49:27Z</dcterms:modified>
</cp:coreProperties>
</file>